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20" r:id="rId3"/>
    <p:sldId id="257" r:id="rId4"/>
    <p:sldId id="323" r:id="rId5"/>
    <p:sldId id="258" r:id="rId6"/>
    <p:sldId id="312" r:id="rId7"/>
    <p:sldId id="326" r:id="rId8"/>
    <p:sldId id="327" r:id="rId9"/>
    <p:sldId id="314" r:id="rId10"/>
    <p:sldId id="328" r:id="rId11"/>
    <p:sldId id="329" r:id="rId12"/>
    <p:sldId id="330" r:id="rId13"/>
    <p:sldId id="331" r:id="rId14"/>
    <p:sldId id="332" r:id="rId15"/>
    <p:sldId id="318" r:id="rId16"/>
    <p:sldId id="259" r:id="rId17"/>
    <p:sldId id="333" r:id="rId18"/>
    <p:sldId id="311" r:id="rId19"/>
    <p:sldId id="290" r:id="rId20"/>
    <p:sldId id="28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ansh Mittal" initials="EM" lastIdx="3" clrIdx="0">
    <p:extLst>
      <p:ext uri="{19B8F6BF-5375-455C-9EA6-DF929625EA0E}">
        <p15:presenceInfo xmlns:p15="http://schemas.microsoft.com/office/powerpoint/2012/main" userId="e0a8f6b571101c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83" d="100"/>
          <a:sy n="83" d="100"/>
        </p:scale>
        <p:origin x="63" y="1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139C66-86A9-464C-B630-04AA28C8D34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F90476C5-6160-4FBF-8212-66ED4B74E50A}">
      <dgm:prSet phldrT="[Text]"/>
      <dgm:spPr/>
      <dgm:t>
        <a:bodyPr/>
        <a:lstStyle/>
        <a:p>
          <a:r>
            <a:rPr lang="en-IN" dirty="0"/>
            <a:t>Out of favour stocks		</a:t>
          </a:r>
        </a:p>
      </dgm:t>
    </dgm:pt>
    <dgm:pt modelId="{F0CD491C-08E0-43B1-9A6A-26A71B766294}" type="parTrans" cxnId="{4824729F-F2CA-4EEA-94B3-155F9D104F7D}">
      <dgm:prSet/>
      <dgm:spPr/>
      <dgm:t>
        <a:bodyPr/>
        <a:lstStyle/>
        <a:p>
          <a:endParaRPr lang="en-IN"/>
        </a:p>
      </dgm:t>
    </dgm:pt>
    <dgm:pt modelId="{338C7419-690D-40FF-9304-607C8B2DA54D}" type="sibTrans" cxnId="{4824729F-F2CA-4EEA-94B3-155F9D104F7D}">
      <dgm:prSet/>
      <dgm:spPr/>
      <dgm:t>
        <a:bodyPr/>
        <a:lstStyle/>
        <a:p>
          <a:endParaRPr lang="en-IN"/>
        </a:p>
      </dgm:t>
    </dgm:pt>
    <dgm:pt modelId="{0900742D-2309-4E25-AE4D-74A5319323B0}">
      <dgm:prSet phldrT="[Text]"/>
      <dgm:spPr/>
      <dgm:t>
        <a:bodyPr/>
        <a:lstStyle/>
        <a:p>
          <a:r>
            <a:rPr lang="en-IN" dirty="0"/>
            <a:t>Potential for earnings growth</a:t>
          </a:r>
        </a:p>
      </dgm:t>
    </dgm:pt>
    <dgm:pt modelId="{D3ABA0A1-C82B-4F20-9056-623922A28B3E}" type="parTrans" cxnId="{9ED28DD4-18CB-4A6A-8B9C-F532E4DA8C11}">
      <dgm:prSet/>
      <dgm:spPr/>
      <dgm:t>
        <a:bodyPr/>
        <a:lstStyle/>
        <a:p>
          <a:endParaRPr lang="en-IN"/>
        </a:p>
      </dgm:t>
    </dgm:pt>
    <dgm:pt modelId="{B7D733CB-93F2-4391-9104-63C7799362EB}" type="sibTrans" cxnId="{9ED28DD4-18CB-4A6A-8B9C-F532E4DA8C11}">
      <dgm:prSet/>
      <dgm:spPr/>
      <dgm:t>
        <a:bodyPr/>
        <a:lstStyle/>
        <a:p>
          <a:endParaRPr lang="en-IN"/>
        </a:p>
      </dgm:t>
    </dgm:pt>
    <dgm:pt modelId="{E5FA57F0-17C1-460E-85A5-16BCE1252E37}">
      <dgm:prSet phldrT="[Text]"/>
      <dgm:spPr/>
      <dgm:t>
        <a:bodyPr/>
        <a:lstStyle/>
        <a:p>
          <a:r>
            <a:rPr lang="en-IN" dirty="0"/>
            <a:t>Potential for re-rating</a:t>
          </a:r>
        </a:p>
      </dgm:t>
    </dgm:pt>
    <dgm:pt modelId="{C1F80C10-7AA0-4091-9B3E-D25A01239835}" type="parTrans" cxnId="{F993B812-C25C-4148-B7C8-55B69FEBCDC1}">
      <dgm:prSet/>
      <dgm:spPr/>
      <dgm:t>
        <a:bodyPr/>
        <a:lstStyle/>
        <a:p>
          <a:endParaRPr lang="en-IN"/>
        </a:p>
      </dgm:t>
    </dgm:pt>
    <dgm:pt modelId="{4895CAAA-DAC7-483B-8E1B-A21F550FF2BE}" type="sibTrans" cxnId="{F993B812-C25C-4148-B7C8-55B69FEBCDC1}">
      <dgm:prSet/>
      <dgm:spPr/>
      <dgm:t>
        <a:bodyPr/>
        <a:lstStyle/>
        <a:p>
          <a:endParaRPr lang="en-IN"/>
        </a:p>
      </dgm:t>
    </dgm:pt>
    <dgm:pt modelId="{E3CFCD81-1FB4-4578-8E3F-ADC1A3957C69}" type="pres">
      <dgm:prSet presAssocID="{B7139C66-86A9-464C-B630-04AA28C8D340}" presName="linear" presStyleCnt="0">
        <dgm:presLayoutVars>
          <dgm:dir/>
          <dgm:animLvl val="lvl"/>
          <dgm:resizeHandles val="exact"/>
        </dgm:presLayoutVars>
      </dgm:prSet>
      <dgm:spPr/>
    </dgm:pt>
    <dgm:pt modelId="{9471A520-CEA1-4FD4-85AA-E44363B46A4F}" type="pres">
      <dgm:prSet presAssocID="{F90476C5-6160-4FBF-8212-66ED4B74E50A}" presName="parentLin" presStyleCnt="0"/>
      <dgm:spPr/>
    </dgm:pt>
    <dgm:pt modelId="{ADC7EE9F-3C71-4E7C-9875-EB10E7AA7CF7}" type="pres">
      <dgm:prSet presAssocID="{F90476C5-6160-4FBF-8212-66ED4B74E50A}" presName="parentLeftMargin" presStyleLbl="node1" presStyleIdx="0" presStyleCnt="3"/>
      <dgm:spPr/>
    </dgm:pt>
    <dgm:pt modelId="{F87CB7FC-F712-4C7B-8D2B-A763A144F4E7}" type="pres">
      <dgm:prSet presAssocID="{F90476C5-6160-4FBF-8212-66ED4B74E50A}" presName="parentText" presStyleLbl="node1" presStyleIdx="0" presStyleCnt="3">
        <dgm:presLayoutVars>
          <dgm:chMax val="0"/>
          <dgm:bulletEnabled val="1"/>
        </dgm:presLayoutVars>
      </dgm:prSet>
      <dgm:spPr/>
    </dgm:pt>
    <dgm:pt modelId="{B9B34D2D-1F47-488D-9460-81104748C2A9}" type="pres">
      <dgm:prSet presAssocID="{F90476C5-6160-4FBF-8212-66ED4B74E50A}" presName="negativeSpace" presStyleCnt="0"/>
      <dgm:spPr/>
    </dgm:pt>
    <dgm:pt modelId="{445D8C77-F76E-4E2B-89AA-74995510C237}" type="pres">
      <dgm:prSet presAssocID="{F90476C5-6160-4FBF-8212-66ED4B74E50A}" presName="childText" presStyleLbl="conFgAcc1" presStyleIdx="0" presStyleCnt="3">
        <dgm:presLayoutVars>
          <dgm:bulletEnabled val="1"/>
        </dgm:presLayoutVars>
      </dgm:prSet>
      <dgm:spPr/>
    </dgm:pt>
    <dgm:pt modelId="{EE932030-5ED2-4D21-A02B-0151B415E483}" type="pres">
      <dgm:prSet presAssocID="{338C7419-690D-40FF-9304-607C8B2DA54D}" presName="spaceBetweenRectangles" presStyleCnt="0"/>
      <dgm:spPr/>
    </dgm:pt>
    <dgm:pt modelId="{E9DC5F83-9DD6-4D1C-8422-5B517AC6BAB6}" type="pres">
      <dgm:prSet presAssocID="{0900742D-2309-4E25-AE4D-74A5319323B0}" presName="parentLin" presStyleCnt="0"/>
      <dgm:spPr/>
    </dgm:pt>
    <dgm:pt modelId="{E9F57A76-E523-45AB-851D-60F760C10BDC}" type="pres">
      <dgm:prSet presAssocID="{0900742D-2309-4E25-AE4D-74A5319323B0}" presName="parentLeftMargin" presStyleLbl="node1" presStyleIdx="0" presStyleCnt="3"/>
      <dgm:spPr/>
    </dgm:pt>
    <dgm:pt modelId="{F634818F-8EA9-47C1-B412-A7E08C33DC20}" type="pres">
      <dgm:prSet presAssocID="{0900742D-2309-4E25-AE4D-74A5319323B0}" presName="parentText" presStyleLbl="node1" presStyleIdx="1" presStyleCnt="3">
        <dgm:presLayoutVars>
          <dgm:chMax val="0"/>
          <dgm:bulletEnabled val="1"/>
        </dgm:presLayoutVars>
      </dgm:prSet>
      <dgm:spPr/>
    </dgm:pt>
    <dgm:pt modelId="{193680D1-393E-4702-8972-460F576BD4BD}" type="pres">
      <dgm:prSet presAssocID="{0900742D-2309-4E25-AE4D-74A5319323B0}" presName="negativeSpace" presStyleCnt="0"/>
      <dgm:spPr/>
    </dgm:pt>
    <dgm:pt modelId="{A6434278-5E1D-44C6-B1F7-A9FE13170465}" type="pres">
      <dgm:prSet presAssocID="{0900742D-2309-4E25-AE4D-74A5319323B0}" presName="childText" presStyleLbl="conFgAcc1" presStyleIdx="1" presStyleCnt="3">
        <dgm:presLayoutVars>
          <dgm:bulletEnabled val="1"/>
        </dgm:presLayoutVars>
      </dgm:prSet>
      <dgm:spPr/>
    </dgm:pt>
    <dgm:pt modelId="{B0A7951A-1834-4BB8-B81B-71B70C9B6183}" type="pres">
      <dgm:prSet presAssocID="{B7D733CB-93F2-4391-9104-63C7799362EB}" presName="spaceBetweenRectangles" presStyleCnt="0"/>
      <dgm:spPr/>
    </dgm:pt>
    <dgm:pt modelId="{9DDAF617-C244-493B-993B-A1192E25D740}" type="pres">
      <dgm:prSet presAssocID="{E5FA57F0-17C1-460E-85A5-16BCE1252E37}" presName="parentLin" presStyleCnt="0"/>
      <dgm:spPr/>
    </dgm:pt>
    <dgm:pt modelId="{FAE915FC-7C5B-4D45-9EFA-830143BEF0E7}" type="pres">
      <dgm:prSet presAssocID="{E5FA57F0-17C1-460E-85A5-16BCE1252E37}" presName="parentLeftMargin" presStyleLbl="node1" presStyleIdx="1" presStyleCnt="3"/>
      <dgm:spPr/>
    </dgm:pt>
    <dgm:pt modelId="{9B8CDE29-7286-49FE-A6A9-3B8FB1C708B8}" type="pres">
      <dgm:prSet presAssocID="{E5FA57F0-17C1-460E-85A5-16BCE1252E37}" presName="parentText" presStyleLbl="node1" presStyleIdx="2" presStyleCnt="3">
        <dgm:presLayoutVars>
          <dgm:chMax val="0"/>
          <dgm:bulletEnabled val="1"/>
        </dgm:presLayoutVars>
      </dgm:prSet>
      <dgm:spPr/>
    </dgm:pt>
    <dgm:pt modelId="{76B97394-4340-43C1-9A0D-80B6391C8D84}" type="pres">
      <dgm:prSet presAssocID="{E5FA57F0-17C1-460E-85A5-16BCE1252E37}" presName="negativeSpace" presStyleCnt="0"/>
      <dgm:spPr/>
    </dgm:pt>
    <dgm:pt modelId="{DF5F199B-F5E1-4EDC-9E0A-6D24035CB83D}" type="pres">
      <dgm:prSet presAssocID="{E5FA57F0-17C1-460E-85A5-16BCE1252E37}" presName="childText" presStyleLbl="conFgAcc1" presStyleIdx="2" presStyleCnt="3">
        <dgm:presLayoutVars>
          <dgm:bulletEnabled val="1"/>
        </dgm:presLayoutVars>
      </dgm:prSet>
      <dgm:spPr/>
    </dgm:pt>
  </dgm:ptLst>
  <dgm:cxnLst>
    <dgm:cxn modelId="{F993B812-C25C-4148-B7C8-55B69FEBCDC1}" srcId="{B7139C66-86A9-464C-B630-04AA28C8D340}" destId="{E5FA57F0-17C1-460E-85A5-16BCE1252E37}" srcOrd="2" destOrd="0" parTransId="{C1F80C10-7AA0-4091-9B3E-D25A01239835}" sibTransId="{4895CAAA-DAC7-483B-8E1B-A21F550FF2BE}"/>
    <dgm:cxn modelId="{EA801D34-287C-486C-BDC4-5A23344B0D01}" type="presOf" srcId="{0900742D-2309-4E25-AE4D-74A5319323B0}" destId="{E9F57A76-E523-45AB-851D-60F760C10BDC}" srcOrd="0" destOrd="0" presId="urn:microsoft.com/office/officeart/2005/8/layout/list1"/>
    <dgm:cxn modelId="{A148EB90-D264-4FA9-9A90-BB0FEC2AC7CC}" type="presOf" srcId="{F90476C5-6160-4FBF-8212-66ED4B74E50A}" destId="{ADC7EE9F-3C71-4E7C-9875-EB10E7AA7CF7}" srcOrd="0" destOrd="0" presId="urn:microsoft.com/office/officeart/2005/8/layout/list1"/>
    <dgm:cxn modelId="{1E59719A-D920-4F2E-A8D7-FA8F8BBFD264}" type="presOf" srcId="{E5FA57F0-17C1-460E-85A5-16BCE1252E37}" destId="{FAE915FC-7C5B-4D45-9EFA-830143BEF0E7}" srcOrd="0" destOrd="0" presId="urn:microsoft.com/office/officeart/2005/8/layout/list1"/>
    <dgm:cxn modelId="{4824729F-F2CA-4EEA-94B3-155F9D104F7D}" srcId="{B7139C66-86A9-464C-B630-04AA28C8D340}" destId="{F90476C5-6160-4FBF-8212-66ED4B74E50A}" srcOrd="0" destOrd="0" parTransId="{F0CD491C-08E0-43B1-9A6A-26A71B766294}" sibTransId="{338C7419-690D-40FF-9304-607C8B2DA54D}"/>
    <dgm:cxn modelId="{3564A4B6-673E-48DB-A53E-C0995C0A5349}" type="presOf" srcId="{0900742D-2309-4E25-AE4D-74A5319323B0}" destId="{F634818F-8EA9-47C1-B412-A7E08C33DC20}" srcOrd="1" destOrd="0" presId="urn:microsoft.com/office/officeart/2005/8/layout/list1"/>
    <dgm:cxn modelId="{416FFFCA-246A-43D4-9262-6A1D5EA7AA97}" type="presOf" srcId="{B7139C66-86A9-464C-B630-04AA28C8D340}" destId="{E3CFCD81-1FB4-4578-8E3F-ADC1A3957C69}" srcOrd="0" destOrd="0" presId="urn:microsoft.com/office/officeart/2005/8/layout/list1"/>
    <dgm:cxn modelId="{9ED28DD4-18CB-4A6A-8B9C-F532E4DA8C11}" srcId="{B7139C66-86A9-464C-B630-04AA28C8D340}" destId="{0900742D-2309-4E25-AE4D-74A5319323B0}" srcOrd="1" destOrd="0" parTransId="{D3ABA0A1-C82B-4F20-9056-623922A28B3E}" sibTransId="{B7D733CB-93F2-4391-9104-63C7799362EB}"/>
    <dgm:cxn modelId="{C93693E4-76B3-4551-9A1E-B3A90698743F}" type="presOf" srcId="{F90476C5-6160-4FBF-8212-66ED4B74E50A}" destId="{F87CB7FC-F712-4C7B-8D2B-A763A144F4E7}" srcOrd="1" destOrd="0" presId="urn:microsoft.com/office/officeart/2005/8/layout/list1"/>
    <dgm:cxn modelId="{E62E16EF-7C37-4B04-9472-D933ECD4E013}" type="presOf" srcId="{E5FA57F0-17C1-460E-85A5-16BCE1252E37}" destId="{9B8CDE29-7286-49FE-A6A9-3B8FB1C708B8}" srcOrd="1" destOrd="0" presId="urn:microsoft.com/office/officeart/2005/8/layout/list1"/>
    <dgm:cxn modelId="{8D364219-B6AF-4FB9-9D93-ACEE6918AC3A}" type="presParOf" srcId="{E3CFCD81-1FB4-4578-8E3F-ADC1A3957C69}" destId="{9471A520-CEA1-4FD4-85AA-E44363B46A4F}" srcOrd="0" destOrd="0" presId="urn:microsoft.com/office/officeart/2005/8/layout/list1"/>
    <dgm:cxn modelId="{F4CA3697-2854-4206-B692-BE627CFF713B}" type="presParOf" srcId="{9471A520-CEA1-4FD4-85AA-E44363B46A4F}" destId="{ADC7EE9F-3C71-4E7C-9875-EB10E7AA7CF7}" srcOrd="0" destOrd="0" presId="urn:microsoft.com/office/officeart/2005/8/layout/list1"/>
    <dgm:cxn modelId="{01B6D3D6-E098-4442-841A-58C63D53D368}" type="presParOf" srcId="{9471A520-CEA1-4FD4-85AA-E44363B46A4F}" destId="{F87CB7FC-F712-4C7B-8D2B-A763A144F4E7}" srcOrd="1" destOrd="0" presId="urn:microsoft.com/office/officeart/2005/8/layout/list1"/>
    <dgm:cxn modelId="{C132BDEE-E6CE-4E69-9B55-1425E9BD727D}" type="presParOf" srcId="{E3CFCD81-1FB4-4578-8E3F-ADC1A3957C69}" destId="{B9B34D2D-1F47-488D-9460-81104748C2A9}" srcOrd="1" destOrd="0" presId="urn:microsoft.com/office/officeart/2005/8/layout/list1"/>
    <dgm:cxn modelId="{E4C35C58-4001-4C1C-B367-1C2A3021C2EC}" type="presParOf" srcId="{E3CFCD81-1FB4-4578-8E3F-ADC1A3957C69}" destId="{445D8C77-F76E-4E2B-89AA-74995510C237}" srcOrd="2" destOrd="0" presId="urn:microsoft.com/office/officeart/2005/8/layout/list1"/>
    <dgm:cxn modelId="{2C85BDB1-0F70-4491-9464-46C5A99D2A37}" type="presParOf" srcId="{E3CFCD81-1FB4-4578-8E3F-ADC1A3957C69}" destId="{EE932030-5ED2-4D21-A02B-0151B415E483}" srcOrd="3" destOrd="0" presId="urn:microsoft.com/office/officeart/2005/8/layout/list1"/>
    <dgm:cxn modelId="{D9C5B6BC-E0FA-455B-8287-CBDE66991AEE}" type="presParOf" srcId="{E3CFCD81-1FB4-4578-8E3F-ADC1A3957C69}" destId="{E9DC5F83-9DD6-4D1C-8422-5B517AC6BAB6}" srcOrd="4" destOrd="0" presId="urn:microsoft.com/office/officeart/2005/8/layout/list1"/>
    <dgm:cxn modelId="{D35B3B84-0A09-4A68-8984-560636864664}" type="presParOf" srcId="{E9DC5F83-9DD6-4D1C-8422-5B517AC6BAB6}" destId="{E9F57A76-E523-45AB-851D-60F760C10BDC}" srcOrd="0" destOrd="0" presId="urn:microsoft.com/office/officeart/2005/8/layout/list1"/>
    <dgm:cxn modelId="{F73E15CC-1477-4CF4-B2B5-5FEF92F6FE74}" type="presParOf" srcId="{E9DC5F83-9DD6-4D1C-8422-5B517AC6BAB6}" destId="{F634818F-8EA9-47C1-B412-A7E08C33DC20}" srcOrd="1" destOrd="0" presId="urn:microsoft.com/office/officeart/2005/8/layout/list1"/>
    <dgm:cxn modelId="{53F616FE-05ED-4B6A-80E3-12939B84DF8F}" type="presParOf" srcId="{E3CFCD81-1FB4-4578-8E3F-ADC1A3957C69}" destId="{193680D1-393E-4702-8972-460F576BD4BD}" srcOrd="5" destOrd="0" presId="urn:microsoft.com/office/officeart/2005/8/layout/list1"/>
    <dgm:cxn modelId="{ED62812B-9536-4C95-8960-3097DC242FC6}" type="presParOf" srcId="{E3CFCD81-1FB4-4578-8E3F-ADC1A3957C69}" destId="{A6434278-5E1D-44C6-B1F7-A9FE13170465}" srcOrd="6" destOrd="0" presId="urn:microsoft.com/office/officeart/2005/8/layout/list1"/>
    <dgm:cxn modelId="{26D6E446-E97F-4F9E-844F-BABA7739C53C}" type="presParOf" srcId="{E3CFCD81-1FB4-4578-8E3F-ADC1A3957C69}" destId="{B0A7951A-1834-4BB8-B81B-71B70C9B6183}" srcOrd="7" destOrd="0" presId="urn:microsoft.com/office/officeart/2005/8/layout/list1"/>
    <dgm:cxn modelId="{BAFE7717-55F0-490D-B9EA-8CCC2CFC30A6}" type="presParOf" srcId="{E3CFCD81-1FB4-4578-8E3F-ADC1A3957C69}" destId="{9DDAF617-C244-493B-993B-A1192E25D740}" srcOrd="8" destOrd="0" presId="urn:microsoft.com/office/officeart/2005/8/layout/list1"/>
    <dgm:cxn modelId="{2930C291-8977-43A9-A9F6-441FE3682993}" type="presParOf" srcId="{9DDAF617-C244-493B-993B-A1192E25D740}" destId="{FAE915FC-7C5B-4D45-9EFA-830143BEF0E7}" srcOrd="0" destOrd="0" presId="urn:microsoft.com/office/officeart/2005/8/layout/list1"/>
    <dgm:cxn modelId="{12214804-2B6E-4D0A-91CC-6DCC38DFE89C}" type="presParOf" srcId="{9DDAF617-C244-493B-993B-A1192E25D740}" destId="{9B8CDE29-7286-49FE-A6A9-3B8FB1C708B8}" srcOrd="1" destOrd="0" presId="urn:microsoft.com/office/officeart/2005/8/layout/list1"/>
    <dgm:cxn modelId="{4D37D8A7-D3EE-43E0-911E-B7CDA0D068CF}" type="presParOf" srcId="{E3CFCD81-1FB4-4578-8E3F-ADC1A3957C69}" destId="{76B97394-4340-43C1-9A0D-80B6391C8D84}" srcOrd="9" destOrd="0" presId="urn:microsoft.com/office/officeart/2005/8/layout/list1"/>
    <dgm:cxn modelId="{C988A36C-A897-4952-9FC9-15F0E646D8D9}" type="presParOf" srcId="{E3CFCD81-1FB4-4578-8E3F-ADC1A3957C69}" destId="{DF5F199B-F5E1-4EDC-9E0A-6D24035CB83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139C66-86A9-464C-B630-04AA28C8D34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A5E0C302-C014-4869-916D-EF6AF747579E}">
      <dgm:prSet phldrT="[Text]"/>
      <dgm:spPr/>
      <dgm:t>
        <a:bodyPr/>
        <a:lstStyle/>
        <a:p>
          <a:r>
            <a:rPr lang="en-IN" dirty="0"/>
            <a:t>~ 7 times earnings	</a:t>
          </a:r>
        </a:p>
      </dgm:t>
    </dgm:pt>
    <dgm:pt modelId="{B71804F6-97B8-44E3-8F69-18B7450DF4D2}" type="parTrans" cxnId="{293FECF1-B1A4-4089-AF3B-DE1EB653AC87}">
      <dgm:prSet/>
      <dgm:spPr/>
      <dgm:t>
        <a:bodyPr/>
        <a:lstStyle/>
        <a:p>
          <a:endParaRPr lang="en-IN"/>
        </a:p>
      </dgm:t>
    </dgm:pt>
    <dgm:pt modelId="{E540B84A-5193-4182-A415-DFB6A582C91E}" type="sibTrans" cxnId="{293FECF1-B1A4-4089-AF3B-DE1EB653AC87}">
      <dgm:prSet/>
      <dgm:spPr/>
      <dgm:t>
        <a:bodyPr/>
        <a:lstStyle/>
        <a:p>
          <a:endParaRPr lang="en-IN"/>
        </a:p>
      </dgm:t>
    </dgm:pt>
    <dgm:pt modelId="{F90476C5-6160-4FBF-8212-66ED4B74E50A}">
      <dgm:prSet phldrT="[Text]"/>
      <dgm:spPr/>
      <dgm:t>
        <a:bodyPr/>
        <a:lstStyle/>
        <a:p>
          <a:r>
            <a:rPr lang="en-IN" dirty="0"/>
            <a:t>~ 1 time book Value		</a:t>
          </a:r>
        </a:p>
      </dgm:t>
    </dgm:pt>
    <dgm:pt modelId="{F0CD491C-08E0-43B1-9A6A-26A71B766294}" type="parTrans" cxnId="{4824729F-F2CA-4EEA-94B3-155F9D104F7D}">
      <dgm:prSet/>
      <dgm:spPr/>
      <dgm:t>
        <a:bodyPr/>
        <a:lstStyle/>
        <a:p>
          <a:endParaRPr lang="en-IN"/>
        </a:p>
      </dgm:t>
    </dgm:pt>
    <dgm:pt modelId="{338C7419-690D-40FF-9304-607C8B2DA54D}" type="sibTrans" cxnId="{4824729F-F2CA-4EEA-94B3-155F9D104F7D}">
      <dgm:prSet/>
      <dgm:spPr/>
      <dgm:t>
        <a:bodyPr/>
        <a:lstStyle/>
        <a:p>
          <a:endParaRPr lang="en-IN"/>
        </a:p>
      </dgm:t>
    </dgm:pt>
    <dgm:pt modelId="{0900742D-2309-4E25-AE4D-74A5319323B0}">
      <dgm:prSet phldrT="[Text]"/>
      <dgm:spPr/>
      <dgm:t>
        <a:bodyPr/>
        <a:lstStyle/>
        <a:p>
          <a:r>
            <a:rPr lang="en-IN" dirty="0"/>
            <a:t>Why low valuations – Slow growth and Asset Quality</a:t>
          </a:r>
        </a:p>
      </dgm:t>
    </dgm:pt>
    <dgm:pt modelId="{D3ABA0A1-C82B-4F20-9056-623922A28B3E}" type="parTrans" cxnId="{9ED28DD4-18CB-4A6A-8B9C-F532E4DA8C11}">
      <dgm:prSet/>
      <dgm:spPr/>
      <dgm:t>
        <a:bodyPr/>
        <a:lstStyle/>
        <a:p>
          <a:endParaRPr lang="en-IN"/>
        </a:p>
      </dgm:t>
    </dgm:pt>
    <dgm:pt modelId="{B7D733CB-93F2-4391-9104-63C7799362EB}" type="sibTrans" cxnId="{9ED28DD4-18CB-4A6A-8B9C-F532E4DA8C11}">
      <dgm:prSet/>
      <dgm:spPr/>
      <dgm:t>
        <a:bodyPr/>
        <a:lstStyle/>
        <a:p>
          <a:endParaRPr lang="en-IN"/>
        </a:p>
      </dgm:t>
    </dgm:pt>
    <dgm:pt modelId="{E5FA57F0-17C1-460E-85A5-16BCE1252E37}">
      <dgm:prSet phldrT="[Text]"/>
      <dgm:spPr/>
      <dgm:t>
        <a:bodyPr/>
        <a:lstStyle/>
        <a:p>
          <a:r>
            <a:rPr lang="en-IN" dirty="0"/>
            <a:t>Scope for Earnings growth and Valuations re-rating?</a:t>
          </a:r>
        </a:p>
      </dgm:t>
    </dgm:pt>
    <dgm:pt modelId="{C1F80C10-7AA0-4091-9B3E-D25A01239835}" type="parTrans" cxnId="{F993B812-C25C-4148-B7C8-55B69FEBCDC1}">
      <dgm:prSet/>
      <dgm:spPr/>
      <dgm:t>
        <a:bodyPr/>
        <a:lstStyle/>
        <a:p>
          <a:endParaRPr lang="en-IN"/>
        </a:p>
      </dgm:t>
    </dgm:pt>
    <dgm:pt modelId="{4895CAAA-DAC7-483B-8E1B-A21F550FF2BE}" type="sibTrans" cxnId="{F993B812-C25C-4148-B7C8-55B69FEBCDC1}">
      <dgm:prSet/>
      <dgm:spPr/>
      <dgm:t>
        <a:bodyPr/>
        <a:lstStyle/>
        <a:p>
          <a:endParaRPr lang="en-IN"/>
        </a:p>
      </dgm:t>
    </dgm:pt>
    <dgm:pt modelId="{E3CFCD81-1FB4-4578-8E3F-ADC1A3957C69}" type="pres">
      <dgm:prSet presAssocID="{B7139C66-86A9-464C-B630-04AA28C8D340}" presName="linear" presStyleCnt="0">
        <dgm:presLayoutVars>
          <dgm:dir/>
          <dgm:animLvl val="lvl"/>
          <dgm:resizeHandles val="exact"/>
        </dgm:presLayoutVars>
      </dgm:prSet>
      <dgm:spPr/>
    </dgm:pt>
    <dgm:pt modelId="{39DB3A34-D666-433B-8543-C085D49C5227}" type="pres">
      <dgm:prSet presAssocID="{A5E0C302-C014-4869-916D-EF6AF747579E}" presName="parentLin" presStyleCnt="0"/>
      <dgm:spPr/>
    </dgm:pt>
    <dgm:pt modelId="{4A99C7EB-9D2B-490D-B901-1CA18D1F2B0E}" type="pres">
      <dgm:prSet presAssocID="{A5E0C302-C014-4869-916D-EF6AF747579E}" presName="parentLeftMargin" presStyleLbl="node1" presStyleIdx="0" presStyleCnt="4"/>
      <dgm:spPr/>
    </dgm:pt>
    <dgm:pt modelId="{56E65347-FB24-454C-B400-898BB6FE1B7F}" type="pres">
      <dgm:prSet presAssocID="{A5E0C302-C014-4869-916D-EF6AF747579E}" presName="parentText" presStyleLbl="node1" presStyleIdx="0" presStyleCnt="4">
        <dgm:presLayoutVars>
          <dgm:chMax val="0"/>
          <dgm:bulletEnabled val="1"/>
        </dgm:presLayoutVars>
      </dgm:prSet>
      <dgm:spPr/>
    </dgm:pt>
    <dgm:pt modelId="{071A5D53-904D-40F1-8686-0CD15CE4AA82}" type="pres">
      <dgm:prSet presAssocID="{A5E0C302-C014-4869-916D-EF6AF747579E}" presName="negativeSpace" presStyleCnt="0"/>
      <dgm:spPr/>
    </dgm:pt>
    <dgm:pt modelId="{B2DEBEBF-F432-465F-AC50-7D2A799EF6B8}" type="pres">
      <dgm:prSet presAssocID="{A5E0C302-C014-4869-916D-EF6AF747579E}" presName="childText" presStyleLbl="conFgAcc1" presStyleIdx="0" presStyleCnt="4">
        <dgm:presLayoutVars>
          <dgm:bulletEnabled val="1"/>
        </dgm:presLayoutVars>
      </dgm:prSet>
      <dgm:spPr/>
    </dgm:pt>
    <dgm:pt modelId="{017B5644-A593-4BD1-8501-739CE090DBD1}" type="pres">
      <dgm:prSet presAssocID="{E540B84A-5193-4182-A415-DFB6A582C91E}" presName="spaceBetweenRectangles" presStyleCnt="0"/>
      <dgm:spPr/>
    </dgm:pt>
    <dgm:pt modelId="{9471A520-CEA1-4FD4-85AA-E44363B46A4F}" type="pres">
      <dgm:prSet presAssocID="{F90476C5-6160-4FBF-8212-66ED4B74E50A}" presName="parentLin" presStyleCnt="0"/>
      <dgm:spPr/>
    </dgm:pt>
    <dgm:pt modelId="{ADC7EE9F-3C71-4E7C-9875-EB10E7AA7CF7}" type="pres">
      <dgm:prSet presAssocID="{F90476C5-6160-4FBF-8212-66ED4B74E50A}" presName="parentLeftMargin" presStyleLbl="node1" presStyleIdx="0" presStyleCnt="4"/>
      <dgm:spPr/>
    </dgm:pt>
    <dgm:pt modelId="{F87CB7FC-F712-4C7B-8D2B-A763A144F4E7}" type="pres">
      <dgm:prSet presAssocID="{F90476C5-6160-4FBF-8212-66ED4B74E50A}" presName="parentText" presStyleLbl="node1" presStyleIdx="1" presStyleCnt="4">
        <dgm:presLayoutVars>
          <dgm:chMax val="0"/>
          <dgm:bulletEnabled val="1"/>
        </dgm:presLayoutVars>
      </dgm:prSet>
      <dgm:spPr/>
    </dgm:pt>
    <dgm:pt modelId="{B9B34D2D-1F47-488D-9460-81104748C2A9}" type="pres">
      <dgm:prSet presAssocID="{F90476C5-6160-4FBF-8212-66ED4B74E50A}" presName="negativeSpace" presStyleCnt="0"/>
      <dgm:spPr/>
    </dgm:pt>
    <dgm:pt modelId="{445D8C77-F76E-4E2B-89AA-74995510C237}" type="pres">
      <dgm:prSet presAssocID="{F90476C5-6160-4FBF-8212-66ED4B74E50A}" presName="childText" presStyleLbl="conFgAcc1" presStyleIdx="1" presStyleCnt="4">
        <dgm:presLayoutVars>
          <dgm:bulletEnabled val="1"/>
        </dgm:presLayoutVars>
      </dgm:prSet>
      <dgm:spPr/>
    </dgm:pt>
    <dgm:pt modelId="{EE932030-5ED2-4D21-A02B-0151B415E483}" type="pres">
      <dgm:prSet presAssocID="{338C7419-690D-40FF-9304-607C8B2DA54D}" presName="spaceBetweenRectangles" presStyleCnt="0"/>
      <dgm:spPr/>
    </dgm:pt>
    <dgm:pt modelId="{E9DC5F83-9DD6-4D1C-8422-5B517AC6BAB6}" type="pres">
      <dgm:prSet presAssocID="{0900742D-2309-4E25-AE4D-74A5319323B0}" presName="parentLin" presStyleCnt="0"/>
      <dgm:spPr/>
    </dgm:pt>
    <dgm:pt modelId="{E9F57A76-E523-45AB-851D-60F760C10BDC}" type="pres">
      <dgm:prSet presAssocID="{0900742D-2309-4E25-AE4D-74A5319323B0}" presName="parentLeftMargin" presStyleLbl="node1" presStyleIdx="1" presStyleCnt="4"/>
      <dgm:spPr/>
    </dgm:pt>
    <dgm:pt modelId="{F634818F-8EA9-47C1-B412-A7E08C33DC20}" type="pres">
      <dgm:prSet presAssocID="{0900742D-2309-4E25-AE4D-74A5319323B0}" presName="parentText" presStyleLbl="node1" presStyleIdx="2" presStyleCnt="4">
        <dgm:presLayoutVars>
          <dgm:chMax val="0"/>
          <dgm:bulletEnabled val="1"/>
        </dgm:presLayoutVars>
      </dgm:prSet>
      <dgm:spPr/>
    </dgm:pt>
    <dgm:pt modelId="{193680D1-393E-4702-8972-460F576BD4BD}" type="pres">
      <dgm:prSet presAssocID="{0900742D-2309-4E25-AE4D-74A5319323B0}" presName="negativeSpace" presStyleCnt="0"/>
      <dgm:spPr/>
    </dgm:pt>
    <dgm:pt modelId="{A6434278-5E1D-44C6-B1F7-A9FE13170465}" type="pres">
      <dgm:prSet presAssocID="{0900742D-2309-4E25-AE4D-74A5319323B0}" presName="childText" presStyleLbl="conFgAcc1" presStyleIdx="2" presStyleCnt="4">
        <dgm:presLayoutVars>
          <dgm:bulletEnabled val="1"/>
        </dgm:presLayoutVars>
      </dgm:prSet>
      <dgm:spPr/>
    </dgm:pt>
    <dgm:pt modelId="{B0A7951A-1834-4BB8-B81B-71B70C9B6183}" type="pres">
      <dgm:prSet presAssocID="{B7D733CB-93F2-4391-9104-63C7799362EB}" presName="spaceBetweenRectangles" presStyleCnt="0"/>
      <dgm:spPr/>
    </dgm:pt>
    <dgm:pt modelId="{9DDAF617-C244-493B-993B-A1192E25D740}" type="pres">
      <dgm:prSet presAssocID="{E5FA57F0-17C1-460E-85A5-16BCE1252E37}" presName="parentLin" presStyleCnt="0"/>
      <dgm:spPr/>
    </dgm:pt>
    <dgm:pt modelId="{FAE915FC-7C5B-4D45-9EFA-830143BEF0E7}" type="pres">
      <dgm:prSet presAssocID="{E5FA57F0-17C1-460E-85A5-16BCE1252E37}" presName="parentLeftMargin" presStyleLbl="node1" presStyleIdx="2" presStyleCnt="4"/>
      <dgm:spPr/>
    </dgm:pt>
    <dgm:pt modelId="{9B8CDE29-7286-49FE-A6A9-3B8FB1C708B8}" type="pres">
      <dgm:prSet presAssocID="{E5FA57F0-17C1-460E-85A5-16BCE1252E37}" presName="parentText" presStyleLbl="node1" presStyleIdx="3" presStyleCnt="4">
        <dgm:presLayoutVars>
          <dgm:chMax val="0"/>
          <dgm:bulletEnabled val="1"/>
        </dgm:presLayoutVars>
      </dgm:prSet>
      <dgm:spPr/>
    </dgm:pt>
    <dgm:pt modelId="{76B97394-4340-43C1-9A0D-80B6391C8D84}" type="pres">
      <dgm:prSet presAssocID="{E5FA57F0-17C1-460E-85A5-16BCE1252E37}" presName="negativeSpace" presStyleCnt="0"/>
      <dgm:spPr/>
    </dgm:pt>
    <dgm:pt modelId="{DF5F199B-F5E1-4EDC-9E0A-6D24035CB83D}" type="pres">
      <dgm:prSet presAssocID="{E5FA57F0-17C1-460E-85A5-16BCE1252E37}" presName="childText" presStyleLbl="conFgAcc1" presStyleIdx="3" presStyleCnt="4">
        <dgm:presLayoutVars>
          <dgm:bulletEnabled val="1"/>
        </dgm:presLayoutVars>
      </dgm:prSet>
      <dgm:spPr/>
    </dgm:pt>
  </dgm:ptLst>
  <dgm:cxnLst>
    <dgm:cxn modelId="{51189403-D7FC-490C-85B2-94CAB7C7A795}" type="presOf" srcId="{A5E0C302-C014-4869-916D-EF6AF747579E}" destId="{4A99C7EB-9D2B-490D-B901-1CA18D1F2B0E}" srcOrd="0" destOrd="0" presId="urn:microsoft.com/office/officeart/2005/8/layout/list1"/>
    <dgm:cxn modelId="{F993B812-C25C-4148-B7C8-55B69FEBCDC1}" srcId="{B7139C66-86A9-464C-B630-04AA28C8D340}" destId="{E5FA57F0-17C1-460E-85A5-16BCE1252E37}" srcOrd="3" destOrd="0" parTransId="{C1F80C10-7AA0-4091-9B3E-D25A01239835}" sibTransId="{4895CAAA-DAC7-483B-8E1B-A21F550FF2BE}"/>
    <dgm:cxn modelId="{EA801D34-287C-486C-BDC4-5A23344B0D01}" type="presOf" srcId="{0900742D-2309-4E25-AE4D-74A5319323B0}" destId="{E9F57A76-E523-45AB-851D-60F760C10BDC}" srcOrd="0" destOrd="0" presId="urn:microsoft.com/office/officeart/2005/8/layout/list1"/>
    <dgm:cxn modelId="{C219BA7C-60DE-4200-A4F7-8F859429165B}" type="presOf" srcId="{A5E0C302-C014-4869-916D-EF6AF747579E}" destId="{56E65347-FB24-454C-B400-898BB6FE1B7F}" srcOrd="1" destOrd="0" presId="urn:microsoft.com/office/officeart/2005/8/layout/list1"/>
    <dgm:cxn modelId="{A148EB90-D264-4FA9-9A90-BB0FEC2AC7CC}" type="presOf" srcId="{F90476C5-6160-4FBF-8212-66ED4B74E50A}" destId="{ADC7EE9F-3C71-4E7C-9875-EB10E7AA7CF7}" srcOrd="0" destOrd="0" presId="urn:microsoft.com/office/officeart/2005/8/layout/list1"/>
    <dgm:cxn modelId="{1E59719A-D920-4F2E-A8D7-FA8F8BBFD264}" type="presOf" srcId="{E5FA57F0-17C1-460E-85A5-16BCE1252E37}" destId="{FAE915FC-7C5B-4D45-9EFA-830143BEF0E7}" srcOrd="0" destOrd="0" presId="urn:microsoft.com/office/officeart/2005/8/layout/list1"/>
    <dgm:cxn modelId="{4824729F-F2CA-4EEA-94B3-155F9D104F7D}" srcId="{B7139C66-86A9-464C-B630-04AA28C8D340}" destId="{F90476C5-6160-4FBF-8212-66ED4B74E50A}" srcOrd="1" destOrd="0" parTransId="{F0CD491C-08E0-43B1-9A6A-26A71B766294}" sibTransId="{338C7419-690D-40FF-9304-607C8B2DA54D}"/>
    <dgm:cxn modelId="{3564A4B6-673E-48DB-A53E-C0995C0A5349}" type="presOf" srcId="{0900742D-2309-4E25-AE4D-74A5319323B0}" destId="{F634818F-8EA9-47C1-B412-A7E08C33DC20}" srcOrd="1" destOrd="0" presId="urn:microsoft.com/office/officeart/2005/8/layout/list1"/>
    <dgm:cxn modelId="{416FFFCA-246A-43D4-9262-6A1D5EA7AA97}" type="presOf" srcId="{B7139C66-86A9-464C-B630-04AA28C8D340}" destId="{E3CFCD81-1FB4-4578-8E3F-ADC1A3957C69}" srcOrd="0" destOrd="0" presId="urn:microsoft.com/office/officeart/2005/8/layout/list1"/>
    <dgm:cxn modelId="{9ED28DD4-18CB-4A6A-8B9C-F532E4DA8C11}" srcId="{B7139C66-86A9-464C-B630-04AA28C8D340}" destId="{0900742D-2309-4E25-AE4D-74A5319323B0}" srcOrd="2" destOrd="0" parTransId="{D3ABA0A1-C82B-4F20-9056-623922A28B3E}" sibTransId="{B7D733CB-93F2-4391-9104-63C7799362EB}"/>
    <dgm:cxn modelId="{C93693E4-76B3-4551-9A1E-B3A90698743F}" type="presOf" srcId="{F90476C5-6160-4FBF-8212-66ED4B74E50A}" destId="{F87CB7FC-F712-4C7B-8D2B-A763A144F4E7}" srcOrd="1" destOrd="0" presId="urn:microsoft.com/office/officeart/2005/8/layout/list1"/>
    <dgm:cxn modelId="{E62E16EF-7C37-4B04-9472-D933ECD4E013}" type="presOf" srcId="{E5FA57F0-17C1-460E-85A5-16BCE1252E37}" destId="{9B8CDE29-7286-49FE-A6A9-3B8FB1C708B8}" srcOrd="1" destOrd="0" presId="urn:microsoft.com/office/officeart/2005/8/layout/list1"/>
    <dgm:cxn modelId="{293FECF1-B1A4-4089-AF3B-DE1EB653AC87}" srcId="{B7139C66-86A9-464C-B630-04AA28C8D340}" destId="{A5E0C302-C014-4869-916D-EF6AF747579E}" srcOrd="0" destOrd="0" parTransId="{B71804F6-97B8-44E3-8F69-18B7450DF4D2}" sibTransId="{E540B84A-5193-4182-A415-DFB6A582C91E}"/>
    <dgm:cxn modelId="{BCAD5255-6C1F-40B6-84E0-AC41012D8675}" type="presParOf" srcId="{E3CFCD81-1FB4-4578-8E3F-ADC1A3957C69}" destId="{39DB3A34-D666-433B-8543-C085D49C5227}" srcOrd="0" destOrd="0" presId="urn:microsoft.com/office/officeart/2005/8/layout/list1"/>
    <dgm:cxn modelId="{0185C568-0DBE-4512-B044-1906EFE21F37}" type="presParOf" srcId="{39DB3A34-D666-433B-8543-C085D49C5227}" destId="{4A99C7EB-9D2B-490D-B901-1CA18D1F2B0E}" srcOrd="0" destOrd="0" presId="urn:microsoft.com/office/officeart/2005/8/layout/list1"/>
    <dgm:cxn modelId="{8948D999-C591-48F2-816A-34DEA4C26C35}" type="presParOf" srcId="{39DB3A34-D666-433B-8543-C085D49C5227}" destId="{56E65347-FB24-454C-B400-898BB6FE1B7F}" srcOrd="1" destOrd="0" presId="urn:microsoft.com/office/officeart/2005/8/layout/list1"/>
    <dgm:cxn modelId="{A1625ABC-AD84-4228-88FD-B0589C3228F3}" type="presParOf" srcId="{E3CFCD81-1FB4-4578-8E3F-ADC1A3957C69}" destId="{071A5D53-904D-40F1-8686-0CD15CE4AA82}" srcOrd="1" destOrd="0" presId="urn:microsoft.com/office/officeart/2005/8/layout/list1"/>
    <dgm:cxn modelId="{420B3F5B-A679-4242-84F5-81FBFD5C76B0}" type="presParOf" srcId="{E3CFCD81-1FB4-4578-8E3F-ADC1A3957C69}" destId="{B2DEBEBF-F432-465F-AC50-7D2A799EF6B8}" srcOrd="2" destOrd="0" presId="urn:microsoft.com/office/officeart/2005/8/layout/list1"/>
    <dgm:cxn modelId="{7F0C291E-4C1F-4170-BA5D-A8575398B794}" type="presParOf" srcId="{E3CFCD81-1FB4-4578-8E3F-ADC1A3957C69}" destId="{017B5644-A593-4BD1-8501-739CE090DBD1}" srcOrd="3" destOrd="0" presId="urn:microsoft.com/office/officeart/2005/8/layout/list1"/>
    <dgm:cxn modelId="{8D364219-B6AF-4FB9-9D93-ACEE6918AC3A}" type="presParOf" srcId="{E3CFCD81-1FB4-4578-8E3F-ADC1A3957C69}" destId="{9471A520-CEA1-4FD4-85AA-E44363B46A4F}" srcOrd="4" destOrd="0" presId="urn:microsoft.com/office/officeart/2005/8/layout/list1"/>
    <dgm:cxn modelId="{F4CA3697-2854-4206-B692-BE627CFF713B}" type="presParOf" srcId="{9471A520-CEA1-4FD4-85AA-E44363B46A4F}" destId="{ADC7EE9F-3C71-4E7C-9875-EB10E7AA7CF7}" srcOrd="0" destOrd="0" presId="urn:microsoft.com/office/officeart/2005/8/layout/list1"/>
    <dgm:cxn modelId="{01B6D3D6-E098-4442-841A-58C63D53D368}" type="presParOf" srcId="{9471A520-CEA1-4FD4-85AA-E44363B46A4F}" destId="{F87CB7FC-F712-4C7B-8D2B-A763A144F4E7}" srcOrd="1" destOrd="0" presId="urn:microsoft.com/office/officeart/2005/8/layout/list1"/>
    <dgm:cxn modelId="{C132BDEE-E6CE-4E69-9B55-1425E9BD727D}" type="presParOf" srcId="{E3CFCD81-1FB4-4578-8E3F-ADC1A3957C69}" destId="{B9B34D2D-1F47-488D-9460-81104748C2A9}" srcOrd="5" destOrd="0" presId="urn:microsoft.com/office/officeart/2005/8/layout/list1"/>
    <dgm:cxn modelId="{E4C35C58-4001-4C1C-B367-1C2A3021C2EC}" type="presParOf" srcId="{E3CFCD81-1FB4-4578-8E3F-ADC1A3957C69}" destId="{445D8C77-F76E-4E2B-89AA-74995510C237}" srcOrd="6" destOrd="0" presId="urn:microsoft.com/office/officeart/2005/8/layout/list1"/>
    <dgm:cxn modelId="{2C85BDB1-0F70-4491-9464-46C5A99D2A37}" type="presParOf" srcId="{E3CFCD81-1FB4-4578-8E3F-ADC1A3957C69}" destId="{EE932030-5ED2-4D21-A02B-0151B415E483}" srcOrd="7" destOrd="0" presId="urn:microsoft.com/office/officeart/2005/8/layout/list1"/>
    <dgm:cxn modelId="{D9C5B6BC-E0FA-455B-8287-CBDE66991AEE}" type="presParOf" srcId="{E3CFCD81-1FB4-4578-8E3F-ADC1A3957C69}" destId="{E9DC5F83-9DD6-4D1C-8422-5B517AC6BAB6}" srcOrd="8" destOrd="0" presId="urn:microsoft.com/office/officeart/2005/8/layout/list1"/>
    <dgm:cxn modelId="{D35B3B84-0A09-4A68-8984-560636864664}" type="presParOf" srcId="{E9DC5F83-9DD6-4D1C-8422-5B517AC6BAB6}" destId="{E9F57A76-E523-45AB-851D-60F760C10BDC}" srcOrd="0" destOrd="0" presId="urn:microsoft.com/office/officeart/2005/8/layout/list1"/>
    <dgm:cxn modelId="{F73E15CC-1477-4CF4-B2B5-5FEF92F6FE74}" type="presParOf" srcId="{E9DC5F83-9DD6-4D1C-8422-5B517AC6BAB6}" destId="{F634818F-8EA9-47C1-B412-A7E08C33DC20}" srcOrd="1" destOrd="0" presId="urn:microsoft.com/office/officeart/2005/8/layout/list1"/>
    <dgm:cxn modelId="{53F616FE-05ED-4B6A-80E3-12939B84DF8F}" type="presParOf" srcId="{E3CFCD81-1FB4-4578-8E3F-ADC1A3957C69}" destId="{193680D1-393E-4702-8972-460F576BD4BD}" srcOrd="9" destOrd="0" presId="urn:microsoft.com/office/officeart/2005/8/layout/list1"/>
    <dgm:cxn modelId="{ED62812B-9536-4C95-8960-3097DC242FC6}" type="presParOf" srcId="{E3CFCD81-1FB4-4578-8E3F-ADC1A3957C69}" destId="{A6434278-5E1D-44C6-B1F7-A9FE13170465}" srcOrd="10" destOrd="0" presId="urn:microsoft.com/office/officeart/2005/8/layout/list1"/>
    <dgm:cxn modelId="{26D6E446-E97F-4F9E-844F-BABA7739C53C}" type="presParOf" srcId="{E3CFCD81-1FB4-4578-8E3F-ADC1A3957C69}" destId="{B0A7951A-1834-4BB8-B81B-71B70C9B6183}" srcOrd="11" destOrd="0" presId="urn:microsoft.com/office/officeart/2005/8/layout/list1"/>
    <dgm:cxn modelId="{BAFE7717-55F0-490D-B9EA-8CCC2CFC30A6}" type="presParOf" srcId="{E3CFCD81-1FB4-4578-8E3F-ADC1A3957C69}" destId="{9DDAF617-C244-493B-993B-A1192E25D740}" srcOrd="12" destOrd="0" presId="urn:microsoft.com/office/officeart/2005/8/layout/list1"/>
    <dgm:cxn modelId="{2930C291-8977-43A9-A9F6-441FE3682993}" type="presParOf" srcId="{9DDAF617-C244-493B-993B-A1192E25D740}" destId="{FAE915FC-7C5B-4D45-9EFA-830143BEF0E7}" srcOrd="0" destOrd="0" presId="urn:microsoft.com/office/officeart/2005/8/layout/list1"/>
    <dgm:cxn modelId="{12214804-2B6E-4D0A-91CC-6DCC38DFE89C}" type="presParOf" srcId="{9DDAF617-C244-493B-993B-A1192E25D740}" destId="{9B8CDE29-7286-49FE-A6A9-3B8FB1C708B8}" srcOrd="1" destOrd="0" presId="urn:microsoft.com/office/officeart/2005/8/layout/list1"/>
    <dgm:cxn modelId="{4D37D8A7-D3EE-43E0-911E-B7CDA0D068CF}" type="presParOf" srcId="{E3CFCD81-1FB4-4578-8E3F-ADC1A3957C69}" destId="{76B97394-4340-43C1-9A0D-80B6391C8D84}" srcOrd="13" destOrd="0" presId="urn:microsoft.com/office/officeart/2005/8/layout/list1"/>
    <dgm:cxn modelId="{C988A36C-A897-4952-9FC9-15F0E646D8D9}" type="presParOf" srcId="{E3CFCD81-1FB4-4578-8E3F-ADC1A3957C69}" destId="{DF5F199B-F5E1-4EDC-9E0A-6D24035CB83D}"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139C66-86A9-464C-B630-04AA28C8D34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N"/>
        </a:p>
      </dgm:t>
    </dgm:pt>
    <dgm:pt modelId="{A5E0C302-C014-4869-916D-EF6AF747579E}">
      <dgm:prSet phldrT="[Text]"/>
      <dgm:spPr/>
      <dgm:t>
        <a:bodyPr/>
        <a:lstStyle/>
        <a:p>
          <a:r>
            <a:rPr lang="en-IN" dirty="0"/>
            <a:t>Market cap – 3,000 cr. | TTM PAT – 411 cr. | Book Value – 3,000 cr.</a:t>
          </a:r>
        </a:p>
      </dgm:t>
    </dgm:pt>
    <dgm:pt modelId="{B71804F6-97B8-44E3-8F69-18B7450DF4D2}" type="parTrans" cxnId="{293FECF1-B1A4-4089-AF3B-DE1EB653AC87}">
      <dgm:prSet/>
      <dgm:spPr/>
      <dgm:t>
        <a:bodyPr/>
        <a:lstStyle/>
        <a:p>
          <a:endParaRPr lang="en-IN"/>
        </a:p>
      </dgm:t>
    </dgm:pt>
    <dgm:pt modelId="{E540B84A-5193-4182-A415-DFB6A582C91E}" type="sibTrans" cxnId="{293FECF1-B1A4-4089-AF3B-DE1EB653AC87}">
      <dgm:prSet/>
      <dgm:spPr/>
      <dgm:t>
        <a:bodyPr/>
        <a:lstStyle/>
        <a:p>
          <a:endParaRPr lang="en-IN"/>
        </a:p>
      </dgm:t>
    </dgm:pt>
    <dgm:pt modelId="{F90476C5-6160-4FBF-8212-66ED4B74E50A}">
      <dgm:prSet phldrT="[Text]"/>
      <dgm:spPr/>
      <dgm:t>
        <a:bodyPr/>
        <a:lstStyle/>
        <a:p>
          <a:r>
            <a:rPr lang="en-IN" dirty="0"/>
            <a:t>Signs of recovery in credit growth and reduction in NPA</a:t>
          </a:r>
        </a:p>
      </dgm:t>
    </dgm:pt>
    <dgm:pt modelId="{F0CD491C-08E0-43B1-9A6A-26A71B766294}" type="parTrans" cxnId="{4824729F-F2CA-4EEA-94B3-155F9D104F7D}">
      <dgm:prSet/>
      <dgm:spPr/>
      <dgm:t>
        <a:bodyPr/>
        <a:lstStyle/>
        <a:p>
          <a:endParaRPr lang="en-IN"/>
        </a:p>
      </dgm:t>
    </dgm:pt>
    <dgm:pt modelId="{338C7419-690D-40FF-9304-607C8B2DA54D}" type="sibTrans" cxnId="{4824729F-F2CA-4EEA-94B3-155F9D104F7D}">
      <dgm:prSet/>
      <dgm:spPr/>
      <dgm:t>
        <a:bodyPr/>
        <a:lstStyle/>
        <a:p>
          <a:endParaRPr lang="en-IN"/>
        </a:p>
      </dgm:t>
    </dgm:pt>
    <dgm:pt modelId="{02B7B705-1270-4FDF-9864-BC11D331FD2A}">
      <dgm:prSet phldrT="[Text]"/>
      <dgm:spPr/>
      <dgm:t>
        <a:bodyPr/>
        <a:lstStyle/>
        <a:p>
          <a:r>
            <a:rPr lang="en-IN" dirty="0"/>
            <a:t>Targeting 20,000 cr. Loan book and GNPA &lt; 2% by FY 27</a:t>
          </a:r>
        </a:p>
      </dgm:t>
    </dgm:pt>
    <dgm:pt modelId="{F34EE55B-CF19-478C-B53A-3EBE1EAAC915}" type="parTrans" cxnId="{071B5FD0-DB13-486B-A752-00055063608C}">
      <dgm:prSet/>
      <dgm:spPr/>
      <dgm:t>
        <a:bodyPr/>
        <a:lstStyle/>
        <a:p>
          <a:endParaRPr lang="en-IN"/>
        </a:p>
      </dgm:t>
    </dgm:pt>
    <dgm:pt modelId="{6949A26B-72FD-4F62-B701-93CA7F9847B3}" type="sibTrans" cxnId="{071B5FD0-DB13-486B-A752-00055063608C}">
      <dgm:prSet/>
      <dgm:spPr/>
      <dgm:t>
        <a:bodyPr/>
        <a:lstStyle/>
        <a:p>
          <a:endParaRPr lang="en-IN"/>
        </a:p>
      </dgm:t>
    </dgm:pt>
    <dgm:pt modelId="{FA8DD73C-9D23-4575-960B-BC88737E0A36}">
      <dgm:prSet phldrT="[Text]"/>
      <dgm:spPr/>
      <dgm:t>
        <a:bodyPr/>
        <a:lstStyle/>
        <a:p>
          <a:r>
            <a:rPr lang="en-IN" dirty="0"/>
            <a:t>7.3 times standalone earnings and 1 time book value</a:t>
          </a:r>
        </a:p>
      </dgm:t>
    </dgm:pt>
    <dgm:pt modelId="{E6E2DB62-C878-401F-A7EF-C6F3877BD76F}" type="parTrans" cxnId="{41E22C0E-22AC-41E0-9022-2D72346896A6}">
      <dgm:prSet/>
      <dgm:spPr/>
      <dgm:t>
        <a:bodyPr/>
        <a:lstStyle/>
        <a:p>
          <a:endParaRPr lang="en-IN"/>
        </a:p>
      </dgm:t>
    </dgm:pt>
    <dgm:pt modelId="{CEFFDADC-3224-462D-951B-1A88F117269C}" type="sibTrans" cxnId="{41E22C0E-22AC-41E0-9022-2D72346896A6}">
      <dgm:prSet/>
      <dgm:spPr/>
      <dgm:t>
        <a:bodyPr/>
        <a:lstStyle/>
        <a:p>
          <a:endParaRPr lang="en-IN"/>
        </a:p>
      </dgm:t>
    </dgm:pt>
    <dgm:pt modelId="{E00253D4-C7F3-4470-AD11-8356BEF8CC41}">
      <dgm:prSet phldrT="[Text]"/>
      <dgm:spPr/>
      <dgm:t>
        <a:bodyPr/>
        <a:lstStyle/>
        <a:p>
          <a:r>
            <a:rPr lang="en-IN" dirty="0"/>
            <a:t>Before Sep’18, used to trade at 3-6 times BV, recent lows of 0.4-0.5 times BV</a:t>
          </a:r>
        </a:p>
      </dgm:t>
    </dgm:pt>
    <dgm:pt modelId="{37566455-ADE5-46FE-8BC9-5D2E342F674A}" type="parTrans" cxnId="{9931B617-8AF0-4074-B704-29E3FE36F9F4}">
      <dgm:prSet/>
      <dgm:spPr/>
      <dgm:t>
        <a:bodyPr/>
        <a:lstStyle/>
        <a:p>
          <a:endParaRPr lang="en-IN"/>
        </a:p>
      </dgm:t>
    </dgm:pt>
    <dgm:pt modelId="{277AEEFE-4678-4925-81E3-924BD5F3F68D}" type="sibTrans" cxnId="{9931B617-8AF0-4074-B704-29E3FE36F9F4}">
      <dgm:prSet/>
      <dgm:spPr/>
      <dgm:t>
        <a:bodyPr/>
        <a:lstStyle/>
        <a:p>
          <a:endParaRPr lang="en-IN"/>
        </a:p>
      </dgm:t>
    </dgm:pt>
    <dgm:pt modelId="{3CFC2C86-F9CE-462E-836E-A69212A71F0F}">
      <dgm:prSet phldrT="[Text]"/>
      <dgm:spPr/>
      <dgm:t>
        <a:bodyPr/>
        <a:lstStyle/>
        <a:p>
          <a:r>
            <a:rPr lang="en-IN" dirty="0"/>
            <a:t>Assuming 400 cr. + annual PAT for 3 years | BV – 4,100 cr. + | Market cap @ 1.5-2 times BV – 6,100 – 8,200 cr.</a:t>
          </a:r>
        </a:p>
      </dgm:t>
    </dgm:pt>
    <dgm:pt modelId="{3223CD3B-32B5-4003-B99F-9A38D3522BA8}" type="parTrans" cxnId="{05A83915-A336-4666-BEDA-A0C2F822710E}">
      <dgm:prSet/>
      <dgm:spPr/>
      <dgm:t>
        <a:bodyPr/>
        <a:lstStyle/>
        <a:p>
          <a:endParaRPr lang="en-IN"/>
        </a:p>
      </dgm:t>
    </dgm:pt>
    <dgm:pt modelId="{2692DC6B-FCD1-4BEF-8CF4-B629F7C77AEE}" type="sibTrans" cxnId="{05A83915-A336-4666-BEDA-A0C2F822710E}">
      <dgm:prSet/>
      <dgm:spPr/>
      <dgm:t>
        <a:bodyPr/>
        <a:lstStyle/>
        <a:p>
          <a:endParaRPr lang="en-IN"/>
        </a:p>
      </dgm:t>
    </dgm:pt>
    <dgm:pt modelId="{63570711-569B-402F-A163-A0BD9F1DA21C}">
      <dgm:prSet phldrT="[Text]"/>
      <dgm:spPr/>
      <dgm:t>
        <a:bodyPr/>
        <a:lstStyle/>
        <a:p>
          <a:r>
            <a:rPr lang="en-IN" dirty="0"/>
            <a:t>Downside – 250 cr. + annual PAT for 3 years | BV – 3,675 cr. | Market cap @ 0.5 times BV – 1,837 cr.</a:t>
          </a:r>
        </a:p>
      </dgm:t>
    </dgm:pt>
    <dgm:pt modelId="{E123AE85-F34E-446D-8495-31DEA140AE02}" type="parTrans" cxnId="{9CB0CDF9-D3D4-4FAA-A272-0513E641C843}">
      <dgm:prSet/>
      <dgm:spPr/>
      <dgm:t>
        <a:bodyPr/>
        <a:lstStyle/>
        <a:p>
          <a:endParaRPr lang="en-IN"/>
        </a:p>
      </dgm:t>
    </dgm:pt>
    <dgm:pt modelId="{1D8B63B9-F878-42D4-A432-A6F234EC0660}" type="sibTrans" cxnId="{9CB0CDF9-D3D4-4FAA-A272-0513E641C843}">
      <dgm:prSet/>
      <dgm:spPr/>
      <dgm:t>
        <a:bodyPr/>
        <a:lstStyle/>
        <a:p>
          <a:endParaRPr lang="en-IN"/>
        </a:p>
      </dgm:t>
    </dgm:pt>
    <dgm:pt modelId="{F91EBF8F-D378-4E4D-8EAD-8DAD71AC8AA0}" type="pres">
      <dgm:prSet presAssocID="{B7139C66-86A9-464C-B630-04AA28C8D340}" presName="Name0" presStyleCnt="0">
        <dgm:presLayoutVars>
          <dgm:chMax val="7"/>
          <dgm:chPref val="7"/>
          <dgm:dir/>
        </dgm:presLayoutVars>
      </dgm:prSet>
      <dgm:spPr/>
    </dgm:pt>
    <dgm:pt modelId="{3C96C76F-608B-4327-8C99-BD44BB6F79FE}" type="pres">
      <dgm:prSet presAssocID="{B7139C66-86A9-464C-B630-04AA28C8D340}" presName="Name1" presStyleCnt="0"/>
      <dgm:spPr/>
    </dgm:pt>
    <dgm:pt modelId="{C7F89310-1FF5-4102-9F63-954618111F58}" type="pres">
      <dgm:prSet presAssocID="{B7139C66-86A9-464C-B630-04AA28C8D340}" presName="cycle" presStyleCnt="0"/>
      <dgm:spPr/>
    </dgm:pt>
    <dgm:pt modelId="{6480ACC8-7661-4462-A878-430FBA48CC50}" type="pres">
      <dgm:prSet presAssocID="{B7139C66-86A9-464C-B630-04AA28C8D340}" presName="srcNode" presStyleLbl="node1" presStyleIdx="0" presStyleCnt="7"/>
      <dgm:spPr/>
    </dgm:pt>
    <dgm:pt modelId="{D06D7C0C-943F-4521-9E44-62606146662A}" type="pres">
      <dgm:prSet presAssocID="{B7139C66-86A9-464C-B630-04AA28C8D340}" presName="conn" presStyleLbl="parChTrans1D2" presStyleIdx="0" presStyleCnt="1"/>
      <dgm:spPr/>
    </dgm:pt>
    <dgm:pt modelId="{D724C6ED-CE97-4C2D-A888-66D599D54C2A}" type="pres">
      <dgm:prSet presAssocID="{B7139C66-86A9-464C-B630-04AA28C8D340}" presName="extraNode" presStyleLbl="node1" presStyleIdx="0" presStyleCnt="7"/>
      <dgm:spPr/>
    </dgm:pt>
    <dgm:pt modelId="{F9C214F6-3877-418F-95CB-687D28F44FBC}" type="pres">
      <dgm:prSet presAssocID="{B7139C66-86A9-464C-B630-04AA28C8D340}" presName="dstNode" presStyleLbl="node1" presStyleIdx="0" presStyleCnt="7"/>
      <dgm:spPr/>
    </dgm:pt>
    <dgm:pt modelId="{DC40A82B-85D9-446A-953E-EC47934886FF}" type="pres">
      <dgm:prSet presAssocID="{A5E0C302-C014-4869-916D-EF6AF747579E}" presName="text_1" presStyleLbl="node1" presStyleIdx="0" presStyleCnt="7">
        <dgm:presLayoutVars>
          <dgm:bulletEnabled val="1"/>
        </dgm:presLayoutVars>
      </dgm:prSet>
      <dgm:spPr/>
    </dgm:pt>
    <dgm:pt modelId="{B61D2F80-FE03-4F00-8518-2476D10BABFE}" type="pres">
      <dgm:prSet presAssocID="{A5E0C302-C014-4869-916D-EF6AF747579E}" presName="accent_1" presStyleCnt="0"/>
      <dgm:spPr/>
    </dgm:pt>
    <dgm:pt modelId="{90E6E043-276E-4A12-92AE-5BBD0B9C2761}" type="pres">
      <dgm:prSet presAssocID="{A5E0C302-C014-4869-916D-EF6AF747579E}" presName="accentRepeatNode" presStyleLbl="solidFgAcc1" presStyleIdx="0" presStyleCnt="7"/>
      <dgm:spPr/>
    </dgm:pt>
    <dgm:pt modelId="{7534386A-6D52-4EA9-92CE-7E7D30F39487}" type="pres">
      <dgm:prSet presAssocID="{F90476C5-6160-4FBF-8212-66ED4B74E50A}" presName="text_2" presStyleLbl="node1" presStyleIdx="1" presStyleCnt="7">
        <dgm:presLayoutVars>
          <dgm:bulletEnabled val="1"/>
        </dgm:presLayoutVars>
      </dgm:prSet>
      <dgm:spPr/>
    </dgm:pt>
    <dgm:pt modelId="{612849AD-FD2E-403A-A8B4-691E6B595D44}" type="pres">
      <dgm:prSet presAssocID="{F90476C5-6160-4FBF-8212-66ED4B74E50A}" presName="accent_2" presStyleCnt="0"/>
      <dgm:spPr/>
    </dgm:pt>
    <dgm:pt modelId="{4445C671-C6EE-4DB6-95DF-64F359B9500B}" type="pres">
      <dgm:prSet presAssocID="{F90476C5-6160-4FBF-8212-66ED4B74E50A}" presName="accentRepeatNode" presStyleLbl="solidFgAcc1" presStyleIdx="1" presStyleCnt="7"/>
      <dgm:spPr/>
    </dgm:pt>
    <dgm:pt modelId="{4A0A4BDF-34CE-4890-BCCC-86F73721CB2B}" type="pres">
      <dgm:prSet presAssocID="{02B7B705-1270-4FDF-9864-BC11D331FD2A}" presName="text_3" presStyleLbl="node1" presStyleIdx="2" presStyleCnt="7">
        <dgm:presLayoutVars>
          <dgm:bulletEnabled val="1"/>
        </dgm:presLayoutVars>
      </dgm:prSet>
      <dgm:spPr/>
    </dgm:pt>
    <dgm:pt modelId="{A51C7036-1E04-4FA3-B27D-B01F73ACB295}" type="pres">
      <dgm:prSet presAssocID="{02B7B705-1270-4FDF-9864-BC11D331FD2A}" presName="accent_3" presStyleCnt="0"/>
      <dgm:spPr/>
    </dgm:pt>
    <dgm:pt modelId="{BD669A9D-94C9-4E38-8975-3E239F999B4D}" type="pres">
      <dgm:prSet presAssocID="{02B7B705-1270-4FDF-9864-BC11D331FD2A}" presName="accentRepeatNode" presStyleLbl="solidFgAcc1" presStyleIdx="2" presStyleCnt="7"/>
      <dgm:spPr/>
    </dgm:pt>
    <dgm:pt modelId="{D44C9BF5-D917-41FC-9FCF-B4FF5CE28911}" type="pres">
      <dgm:prSet presAssocID="{FA8DD73C-9D23-4575-960B-BC88737E0A36}" presName="text_4" presStyleLbl="node1" presStyleIdx="3" presStyleCnt="7">
        <dgm:presLayoutVars>
          <dgm:bulletEnabled val="1"/>
        </dgm:presLayoutVars>
      </dgm:prSet>
      <dgm:spPr/>
    </dgm:pt>
    <dgm:pt modelId="{58312804-2FD9-40F3-867F-A0C4EC43D0F9}" type="pres">
      <dgm:prSet presAssocID="{FA8DD73C-9D23-4575-960B-BC88737E0A36}" presName="accent_4" presStyleCnt="0"/>
      <dgm:spPr/>
    </dgm:pt>
    <dgm:pt modelId="{34561455-0356-42E8-8F52-C6F1D703B880}" type="pres">
      <dgm:prSet presAssocID="{FA8DD73C-9D23-4575-960B-BC88737E0A36}" presName="accentRepeatNode" presStyleLbl="solidFgAcc1" presStyleIdx="3" presStyleCnt="7"/>
      <dgm:spPr/>
    </dgm:pt>
    <dgm:pt modelId="{1F84A8DB-0015-45ED-9748-AF594934D95D}" type="pres">
      <dgm:prSet presAssocID="{E00253D4-C7F3-4470-AD11-8356BEF8CC41}" presName="text_5" presStyleLbl="node1" presStyleIdx="4" presStyleCnt="7">
        <dgm:presLayoutVars>
          <dgm:bulletEnabled val="1"/>
        </dgm:presLayoutVars>
      </dgm:prSet>
      <dgm:spPr/>
    </dgm:pt>
    <dgm:pt modelId="{CEB85D12-1CD5-4E36-B00E-D8C47D5A73BC}" type="pres">
      <dgm:prSet presAssocID="{E00253D4-C7F3-4470-AD11-8356BEF8CC41}" presName="accent_5" presStyleCnt="0"/>
      <dgm:spPr/>
    </dgm:pt>
    <dgm:pt modelId="{3273E7C2-BBBC-4F06-B7FB-548E6EA1A871}" type="pres">
      <dgm:prSet presAssocID="{E00253D4-C7F3-4470-AD11-8356BEF8CC41}" presName="accentRepeatNode" presStyleLbl="solidFgAcc1" presStyleIdx="4" presStyleCnt="7"/>
      <dgm:spPr/>
    </dgm:pt>
    <dgm:pt modelId="{C7523C34-5D04-434F-B5C4-A11DFE5CF5FF}" type="pres">
      <dgm:prSet presAssocID="{3CFC2C86-F9CE-462E-836E-A69212A71F0F}" presName="text_6" presStyleLbl="node1" presStyleIdx="5" presStyleCnt="7">
        <dgm:presLayoutVars>
          <dgm:bulletEnabled val="1"/>
        </dgm:presLayoutVars>
      </dgm:prSet>
      <dgm:spPr/>
    </dgm:pt>
    <dgm:pt modelId="{EB09CCD8-4583-4B11-AF42-679CD757FBAA}" type="pres">
      <dgm:prSet presAssocID="{3CFC2C86-F9CE-462E-836E-A69212A71F0F}" presName="accent_6" presStyleCnt="0"/>
      <dgm:spPr/>
    </dgm:pt>
    <dgm:pt modelId="{11BFBFFC-9C84-451B-B26F-9CA5C6502513}" type="pres">
      <dgm:prSet presAssocID="{3CFC2C86-F9CE-462E-836E-A69212A71F0F}" presName="accentRepeatNode" presStyleLbl="solidFgAcc1" presStyleIdx="5" presStyleCnt="7"/>
      <dgm:spPr/>
    </dgm:pt>
    <dgm:pt modelId="{0067B730-24D5-43D2-A90B-24CA5153485F}" type="pres">
      <dgm:prSet presAssocID="{63570711-569B-402F-A163-A0BD9F1DA21C}" presName="text_7" presStyleLbl="node1" presStyleIdx="6" presStyleCnt="7">
        <dgm:presLayoutVars>
          <dgm:bulletEnabled val="1"/>
        </dgm:presLayoutVars>
      </dgm:prSet>
      <dgm:spPr/>
    </dgm:pt>
    <dgm:pt modelId="{849771C7-F31E-4C2C-A538-D8C607370515}" type="pres">
      <dgm:prSet presAssocID="{63570711-569B-402F-A163-A0BD9F1DA21C}" presName="accent_7" presStyleCnt="0"/>
      <dgm:spPr/>
    </dgm:pt>
    <dgm:pt modelId="{3155959F-BEEF-4E02-9081-2C6B6673EFBD}" type="pres">
      <dgm:prSet presAssocID="{63570711-569B-402F-A163-A0BD9F1DA21C}" presName="accentRepeatNode" presStyleLbl="solidFgAcc1" presStyleIdx="6" presStyleCnt="7"/>
      <dgm:spPr/>
    </dgm:pt>
  </dgm:ptLst>
  <dgm:cxnLst>
    <dgm:cxn modelId="{41E22C0E-22AC-41E0-9022-2D72346896A6}" srcId="{B7139C66-86A9-464C-B630-04AA28C8D340}" destId="{FA8DD73C-9D23-4575-960B-BC88737E0A36}" srcOrd="3" destOrd="0" parTransId="{E6E2DB62-C878-401F-A7EF-C6F3877BD76F}" sibTransId="{CEFFDADC-3224-462D-951B-1A88F117269C}"/>
    <dgm:cxn modelId="{05A83915-A336-4666-BEDA-A0C2F822710E}" srcId="{B7139C66-86A9-464C-B630-04AA28C8D340}" destId="{3CFC2C86-F9CE-462E-836E-A69212A71F0F}" srcOrd="5" destOrd="0" parTransId="{3223CD3B-32B5-4003-B99F-9A38D3522BA8}" sibTransId="{2692DC6B-FCD1-4BEF-8CF4-B629F7C77AEE}"/>
    <dgm:cxn modelId="{9931B617-8AF0-4074-B704-29E3FE36F9F4}" srcId="{B7139C66-86A9-464C-B630-04AA28C8D340}" destId="{E00253D4-C7F3-4470-AD11-8356BEF8CC41}" srcOrd="4" destOrd="0" parTransId="{37566455-ADE5-46FE-8BC9-5D2E342F674A}" sibTransId="{277AEEFE-4678-4925-81E3-924BD5F3F68D}"/>
    <dgm:cxn modelId="{A19FC31C-59D4-494D-8A06-E9E8462ED8D2}" type="presOf" srcId="{02B7B705-1270-4FDF-9864-BC11D331FD2A}" destId="{4A0A4BDF-34CE-4890-BCCC-86F73721CB2B}" srcOrd="0" destOrd="0" presId="urn:microsoft.com/office/officeart/2008/layout/VerticalCurvedList"/>
    <dgm:cxn modelId="{D706B126-253A-4632-AC4D-FE732AE2EFFC}" type="presOf" srcId="{63570711-569B-402F-A163-A0BD9F1DA21C}" destId="{0067B730-24D5-43D2-A90B-24CA5153485F}" srcOrd="0" destOrd="0" presId="urn:microsoft.com/office/officeart/2008/layout/VerticalCurvedList"/>
    <dgm:cxn modelId="{9F66B272-29D7-46B5-BE3B-62D1FA551C68}" type="presOf" srcId="{E540B84A-5193-4182-A415-DFB6A582C91E}" destId="{D06D7C0C-943F-4521-9E44-62606146662A}" srcOrd="0" destOrd="0" presId="urn:microsoft.com/office/officeart/2008/layout/VerticalCurvedList"/>
    <dgm:cxn modelId="{3A3CD758-12AF-4393-94C8-953FAE462F59}" type="presOf" srcId="{E00253D4-C7F3-4470-AD11-8356BEF8CC41}" destId="{1F84A8DB-0015-45ED-9748-AF594934D95D}" srcOrd="0" destOrd="0" presId="urn:microsoft.com/office/officeart/2008/layout/VerticalCurvedList"/>
    <dgm:cxn modelId="{96A4E77C-28B8-45E0-87C9-C4625A60E0BF}" type="presOf" srcId="{B7139C66-86A9-464C-B630-04AA28C8D340}" destId="{F91EBF8F-D378-4E4D-8EAD-8DAD71AC8AA0}" srcOrd="0" destOrd="0" presId="urn:microsoft.com/office/officeart/2008/layout/VerticalCurvedList"/>
    <dgm:cxn modelId="{4824729F-F2CA-4EEA-94B3-155F9D104F7D}" srcId="{B7139C66-86A9-464C-B630-04AA28C8D340}" destId="{F90476C5-6160-4FBF-8212-66ED4B74E50A}" srcOrd="1" destOrd="0" parTransId="{F0CD491C-08E0-43B1-9A6A-26A71B766294}" sibTransId="{338C7419-690D-40FF-9304-607C8B2DA54D}"/>
    <dgm:cxn modelId="{E7C8CDA7-122F-46E4-AC3D-FDCEE99920CC}" type="presOf" srcId="{3CFC2C86-F9CE-462E-836E-A69212A71F0F}" destId="{C7523C34-5D04-434F-B5C4-A11DFE5CF5FF}" srcOrd="0" destOrd="0" presId="urn:microsoft.com/office/officeart/2008/layout/VerticalCurvedList"/>
    <dgm:cxn modelId="{461C4EC3-A3B9-4E81-BF87-607EDEB4C05B}" type="presOf" srcId="{A5E0C302-C014-4869-916D-EF6AF747579E}" destId="{DC40A82B-85D9-446A-953E-EC47934886FF}" srcOrd="0" destOrd="0" presId="urn:microsoft.com/office/officeart/2008/layout/VerticalCurvedList"/>
    <dgm:cxn modelId="{071B5FD0-DB13-486B-A752-00055063608C}" srcId="{B7139C66-86A9-464C-B630-04AA28C8D340}" destId="{02B7B705-1270-4FDF-9864-BC11D331FD2A}" srcOrd="2" destOrd="0" parTransId="{F34EE55B-CF19-478C-B53A-3EBE1EAAC915}" sibTransId="{6949A26B-72FD-4F62-B701-93CA7F9847B3}"/>
    <dgm:cxn modelId="{FCA75CD4-25EC-4AD9-BD94-2867424DFD23}" type="presOf" srcId="{F90476C5-6160-4FBF-8212-66ED4B74E50A}" destId="{7534386A-6D52-4EA9-92CE-7E7D30F39487}" srcOrd="0" destOrd="0" presId="urn:microsoft.com/office/officeart/2008/layout/VerticalCurvedList"/>
    <dgm:cxn modelId="{3CBA20DD-086E-4B5B-8700-249C675C811D}" type="presOf" srcId="{FA8DD73C-9D23-4575-960B-BC88737E0A36}" destId="{D44C9BF5-D917-41FC-9FCF-B4FF5CE28911}" srcOrd="0" destOrd="0" presId="urn:microsoft.com/office/officeart/2008/layout/VerticalCurvedList"/>
    <dgm:cxn modelId="{293FECF1-B1A4-4089-AF3B-DE1EB653AC87}" srcId="{B7139C66-86A9-464C-B630-04AA28C8D340}" destId="{A5E0C302-C014-4869-916D-EF6AF747579E}" srcOrd="0" destOrd="0" parTransId="{B71804F6-97B8-44E3-8F69-18B7450DF4D2}" sibTransId="{E540B84A-5193-4182-A415-DFB6A582C91E}"/>
    <dgm:cxn modelId="{9CB0CDF9-D3D4-4FAA-A272-0513E641C843}" srcId="{B7139C66-86A9-464C-B630-04AA28C8D340}" destId="{63570711-569B-402F-A163-A0BD9F1DA21C}" srcOrd="6" destOrd="0" parTransId="{E123AE85-F34E-446D-8495-31DEA140AE02}" sibTransId="{1D8B63B9-F878-42D4-A432-A6F234EC0660}"/>
    <dgm:cxn modelId="{33139E6B-9739-4FBA-BE49-DDD39349E653}" type="presParOf" srcId="{F91EBF8F-D378-4E4D-8EAD-8DAD71AC8AA0}" destId="{3C96C76F-608B-4327-8C99-BD44BB6F79FE}" srcOrd="0" destOrd="0" presId="urn:microsoft.com/office/officeart/2008/layout/VerticalCurvedList"/>
    <dgm:cxn modelId="{07EC4888-ABA6-4F13-850B-D5B80B569FF8}" type="presParOf" srcId="{3C96C76F-608B-4327-8C99-BD44BB6F79FE}" destId="{C7F89310-1FF5-4102-9F63-954618111F58}" srcOrd="0" destOrd="0" presId="urn:microsoft.com/office/officeart/2008/layout/VerticalCurvedList"/>
    <dgm:cxn modelId="{B0F8F4A9-CE35-471D-8631-54540B00962A}" type="presParOf" srcId="{C7F89310-1FF5-4102-9F63-954618111F58}" destId="{6480ACC8-7661-4462-A878-430FBA48CC50}" srcOrd="0" destOrd="0" presId="urn:microsoft.com/office/officeart/2008/layout/VerticalCurvedList"/>
    <dgm:cxn modelId="{354B2634-BA67-44BC-94F7-647D47A10C3D}" type="presParOf" srcId="{C7F89310-1FF5-4102-9F63-954618111F58}" destId="{D06D7C0C-943F-4521-9E44-62606146662A}" srcOrd="1" destOrd="0" presId="urn:microsoft.com/office/officeart/2008/layout/VerticalCurvedList"/>
    <dgm:cxn modelId="{749F788F-C181-4F83-847E-C9898C955D80}" type="presParOf" srcId="{C7F89310-1FF5-4102-9F63-954618111F58}" destId="{D724C6ED-CE97-4C2D-A888-66D599D54C2A}" srcOrd="2" destOrd="0" presId="urn:microsoft.com/office/officeart/2008/layout/VerticalCurvedList"/>
    <dgm:cxn modelId="{1ECF849E-688A-4DCD-BB18-71213F66CF48}" type="presParOf" srcId="{C7F89310-1FF5-4102-9F63-954618111F58}" destId="{F9C214F6-3877-418F-95CB-687D28F44FBC}" srcOrd="3" destOrd="0" presId="urn:microsoft.com/office/officeart/2008/layout/VerticalCurvedList"/>
    <dgm:cxn modelId="{BF47E430-18C0-4233-8904-90D3E3C19ADD}" type="presParOf" srcId="{3C96C76F-608B-4327-8C99-BD44BB6F79FE}" destId="{DC40A82B-85D9-446A-953E-EC47934886FF}" srcOrd="1" destOrd="0" presId="urn:microsoft.com/office/officeart/2008/layout/VerticalCurvedList"/>
    <dgm:cxn modelId="{CFC4B448-D653-4ADE-9BEA-4ED18C9DE47F}" type="presParOf" srcId="{3C96C76F-608B-4327-8C99-BD44BB6F79FE}" destId="{B61D2F80-FE03-4F00-8518-2476D10BABFE}" srcOrd="2" destOrd="0" presId="urn:microsoft.com/office/officeart/2008/layout/VerticalCurvedList"/>
    <dgm:cxn modelId="{72CEF5FA-94D1-4ECF-B699-B10006477FE0}" type="presParOf" srcId="{B61D2F80-FE03-4F00-8518-2476D10BABFE}" destId="{90E6E043-276E-4A12-92AE-5BBD0B9C2761}" srcOrd="0" destOrd="0" presId="urn:microsoft.com/office/officeart/2008/layout/VerticalCurvedList"/>
    <dgm:cxn modelId="{EB8837D5-40D7-4C75-A059-8D69752B7454}" type="presParOf" srcId="{3C96C76F-608B-4327-8C99-BD44BB6F79FE}" destId="{7534386A-6D52-4EA9-92CE-7E7D30F39487}" srcOrd="3" destOrd="0" presId="urn:microsoft.com/office/officeart/2008/layout/VerticalCurvedList"/>
    <dgm:cxn modelId="{2652E2A9-1E04-45FC-AD6E-E30F5ED506A0}" type="presParOf" srcId="{3C96C76F-608B-4327-8C99-BD44BB6F79FE}" destId="{612849AD-FD2E-403A-A8B4-691E6B595D44}" srcOrd="4" destOrd="0" presId="urn:microsoft.com/office/officeart/2008/layout/VerticalCurvedList"/>
    <dgm:cxn modelId="{741286A6-2F21-49E4-AEE7-6D04D5DC9038}" type="presParOf" srcId="{612849AD-FD2E-403A-A8B4-691E6B595D44}" destId="{4445C671-C6EE-4DB6-95DF-64F359B9500B}" srcOrd="0" destOrd="0" presId="urn:microsoft.com/office/officeart/2008/layout/VerticalCurvedList"/>
    <dgm:cxn modelId="{5EAB4E49-79ED-47D1-BA06-CBBC27AA9AA8}" type="presParOf" srcId="{3C96C76F-608B-4327-8C99-BD44BB6F79FE}" destId="{4A0A4BDF-34CE-4890-BCCC-86F73721CB2B}" srcOrd="5" destOrd="0" presId="urn:microsoft.com/office/officeart/2008/layout/VerticalCurvedList"/>
    <dgm:cxn modelId="{77451DBA-A4D8-4165-9116-7A7F83DF176D}" type="presParOf" srcId="{3C96C76F-608B-4327-8C99-BD44BB6F79FE}" destId="{A51C7036-1E04-4FA3-B27D-B01F73ACB295}" srcOrd="6" destOrd="0" presId="urn:microsoft.com/office/officeart/2008/layout/VerticalCurvedList"/>
    <dgm:cxn modelId="{6391E2AC-81F2-4448-B0E5-428828C12D24}" type="presParOf" srcId="{A51C7036-1E04-4FA3-B27D-B01F73ACB295}" destId="{BD669A9D-94C9-4E38-8975-3E239F999B4D}" srcOrd="0" destOrd="0" presId="urn:microsoft.com/office/officeart/2008/layout/VerticalCurvedList"/>
    <dgm:cxn modelId="{D910E6A1-C6FC-4D00-8DA3-98A36D3CF2D4}" type="presParOf" srcId="{3C96C76F-608B-4327-8C99-BD44BB6F79FE}" destId="{D44C9BF5-D917-41FC-9FCF-B4FF5CE28911}" srcOrd="7" destOrd="0" presId="urn:microsoft.com/office/officeart/2008/layout/VerticalCurvedList"/>
    <dgm:cxn modelId="{7CE24C27-A286-4E92-976D-E2D49D6A3DC7}" type="presParOf" srcId="{3C96C76F-608B-4327-8C99-BD44BB6F79FE}" destId="{58312804-2FD9-40F3-867F-A0C4EC43D0F9}" srcOrd="8" destOrd="0" presId="urn:microsoft.com/office/officeart/2008/layout/VerticalCurvedList"/>
    <dgm:cxn modelId="{1317FD43-AA01-4441-8B7A-F61D02961BBA}" type="presParOf" srcId="{58312804-2FD9-40F3-867F-A0C4EC43D0F9}" destId="{34561455-0356-42E8-8F52-C6F1D703B880}" srcOrd="0" destOrd="0" presId="urn:microsoft.com/office/officeart/2008/layout/VerticalCurvedList"/>
    <dgm:cxn modelId="{857567AD-17D2-4D6B-B758-6BF6368CFFC9}" type="presParOf" srcId="{3C96C76F-608B-4327-8C99-BD44BB6F79FE}" destId="{1F84A8DB-0015-45ED-9748-AF594934D95D}" srcOrd="9" destOrd="0" presId="urn:microsoft.com/office/officeart/2008/layout/VerticalCurvedList"/>
    <dgm:cxn modelId="{C4AE1AF7-CFBC-40E2-A5ED-7EEA43044962}" type="presParOf" srcId="{3C96C76F-608B-4327-8C99-BD44BB6F79FE}" destId="{CEB85D12-1CD5-4E36-B00E-D8C47D5A73BC}" srcOrd="10" destOrd="0" presId="urn:microsoft.com/office/officeart/2008/layout/VerticalCurvedList"/>
    <dgm:cxn modelId="{1E17FA04-59B3-4F8A-830B-74596B14C134}" type="presParOf" srcId="{CEB85D12-1CD5-4E36-B00E-D8C47D5A73BC}" destId="{3273E7C2-BBBC-4F06-B7FB-548E6EA1A871}" srcOrd="0" destOrd="0" presId="urn:microsoft.com/office/officeart/2008/layout/VerticalCurvedList"/>
    <dgm:cxn modelId="{2091A67E-C881-4236-A395-F22918779EDC}" type="presParOf" srcId="{3C96C76F-608B-4327-8C99-BD44BB6F79FE}" destId="{C7523C34-5D04-434F-B5C4-A11DFE5CF5FF}" srcOrd="11" destOrd="0" presId="urn:microsoft.com/office/officeart/2008/layout/VerticalCurvedList"/>
    <dgm:cxn modelId="{ADD4FAA1-1E93-46B5-914D-7067BB2F440B}" type="presParOf" srcId="{3C96C76F-608B-4327-8C99-BD44BB6F79FE}" destId="{EB09CCD8-4583-4B11-AF42-679CD757FBAA}" srcOrd="12" destOrd="0" presId="urn:microsoft.com/office/officeart/2008/layout/VerticalCurvedList"/>
    <dgm:cxn modelId="{60560625-AC15-45E3-BFA7-449F9AAA2A1A}" type="presParOf" srcId="{EB09CCD8-4583-4B11-AF42-679CD757FBAA}" destId="{11BFBFFC-9C84-451B-B26F-9CA5C6502513}" srcOrd="0" destOrd="0" presId="urn:microsoft.com/office/officeart/2008/layout/VerticalCurvedList"/>
    <dgm:cxn modelId="{8A9605DA-EE21-41C9-8B20-34EC4ACDE361}" type="presParOf" srcId="{3C96C76F-608B-4327-8C99-BD44BB6F79FE}" destId="{0067B730-24D5-43D2-A90B-24CA5153485F}" srcOrd="13" destOrd="0" presId="urn:microsoft.com/office/officeart/2008/layout/VerticalCurvedList"/>
    <dgm:cxn modelId="{98942AA3-1B11-43C9-962D-5B45FCC6E7DC}" type="presParOf" srcId="{3C96C76F-608B-4327-8C99-BD44BB6F79FE}" destId="{849771C7-F31E-4C2C-A538-D8C607370515}" srcOrd="14" destOrd="0" presId="urn:microsoft.com/office/officeart/2008/layout/VerticalCurvedList"/>
    <dgm:cxn modelId="{C719D7F3-03E1-49C1-B9B1-117F38251B94}" type="presParOf" srcId="{849771C7-F31E-4C2C-A538-D8C607370515}" destId="{3155959F-BEEF-4E02-9081-2C6B6673EFB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D8C77-F76E-4E2B-89AA-74995510C237}">
      <dsp:nvSpPr>
        <dsp:cNvPr id="0" name=""/>
        <dsp:cNvSpPr/>
      </dsp:nvSpPr>
      <dsp:spPr>
        <a:xfrm>
          <a:off x="0" y="459746"/>
          <a:ext cx="8128000" cy="730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7CB7FC-F712-4C7B-8D2B-A763A144F4E7}">
      <dsp:nvSpPr>
        <dsp:cNvPr id="0" name=""/>
        <dsp:cNvSpPr/>
      </dsp:nvSpPr>
      <dsp:spPr>
        <a:xfrm>
          <a:off x="406400" y="31706"/>
          <a:ext cx="5689600" cy="856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289050">
            <a:lnSpc>
              <a:spcPct val="90000"/>
            </a:lnSpc>
            <a:spcBef>
              <a:spcPct val="0"/>
            </a:spcBef>
            <a:spcAft>
              <a:spcPct val="35000"/>
            </a:spcAft>
            <a:buNone/>
          </a:pPr>
          <a:r>
            <a:rPr lang="en-IN" sz="2900" kern="1200" dirty="0"/>
            <a:t>Out of favour stocks		</a:t>
          </a:r>
        </a:p>
      </dsp:txBody>
      <dsp:txXfrm>
        <a:off x="448190" y="73496"/>
        <a:ext cx="5606020" cy="772500"/>
      </dsp:txXfrm>
    </dsp:sp>
    <dsp:sp modelId="{A6434278-5E1D-44C6-B1F7-A9FE13170465}">
      <dsp:nvSpPr>
        <dsp:cNvPr id="0" name=""/>
        <dsp:cNvSpPr/>
      </dsp:nvSpPr>
      <dsp:spPr>
        <a:xfrm>
          <a:off x="0" y="1775186"/>
          <a:ext cx="8128000" cy="730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34818F-8EA9-47C1-B412-A7E08C33DC20}">
      <dsp:nvSpPr>
        <dsp:cNvPr id="0" name=""/>
        <dsp:cNvSpPr/>
      </dsp:nvSpPr>
      <dsp:spPr>
        <a:xfrm>
          <a:off x="406400" y="1347146"/>
          <a:ext cx="5689600" cy="856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289050">
            <a:lnSpc>
              <a:spcPct val="90000"/>
            </a:lnSpc>
            <a:spcBef>
              <a:spcPct val="0"/>
            </a:spcBef>
            <a:spcAft>
              <a:spcPct val="35000"/>
            </a:spcAft>
            <a:buNone/>
          </a:pPr>
          <a:r>
            <a:rPr lang="en-IN" sz="2900" kern="1200" dirty="0"/>
            <a:t>Potential for earnings growth</a:t>
          </a:r>
        </a:p>
      </dsp:txBody>
      <dsp:txXfrm>
        <a:off x="448190" y="1388936"/>
        <a:ext cx="5606020" cy="772500"/>
      </dsp:txXfrm>
    </dsp:sp>
    <dsp:sp modelId="{DF5F199B-F5E1-4EDC-9E0A-6D24035CB83D}">
      <dsp:nvSpPr>
        <dsp:cNvPr id="0" name=""/>
        <dsp:cNvSpPr/>
      </dsp:nvSpPr>
      <dsp:spPr>
        <a:xfrm>
          <a:off x="0" y="3090626"/>
          <a:ext cx="8128000" cy="730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8CDE29-7286-49FE-A6A9-3B8FB1C708B8}">
      <dsp:nvSpPr>
        <dsp:cNvPr id="0" name=""/>
        <dsp:cNvSpPr/>
      </dsp:nvSpPr>
      <dsp:spPr>
        <a:xfrm>
          <a:off x="406400" y="2662585"/>
          <a:ext cx="5689600" cy="856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289050">
            <a:lnSpc>
              <a:spcPct val="90000"/>
            </a:lnSpc>
            <a:spcBef>
              <a:spcPct val="0"/>
            </a:spcBef>
            <a:spcAft>
              <a:spcPct val="35000"/>
            </a:spcAft>
            <a:buNone/>
          </a:pPr>
          <a:r>
            <a:rPr lang="en-IN" sz="2900" kern="1200" dirty="0"/>
            <a:t>Potential for re-rating</a:t>
          </a:r>
        </a:p>
      </dsp:txBody>
      <dsp:txXfrm>
        <a:off x="448190" y="2704375"/>
        <a:ext cx="5606020" cy="77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EBEBF-F432-465F-AC50-7D2A799EF6B8}">
      <dsp:nvSpPr>
        <dsp:cNvPr id="0" name=""/>
        <dsp:cNvSpPr/>
      </dsp:nvSpPr>
      <dsp:spPr>
        <a:xfrm>
          <a:off x="0" y="461365"/>
          <a:ext cx="8674102"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E65347-FB24-454C-B400-898BB6FE1B7F}">
      <dsp:nvSpPr>
        <dsp:cNvPr id="0" name=""/>
        <dsp:cNvSpPr/>
      </dsp:nvSpPr>
      <dsp:spPr>
        <a:xfrm>
          <a:off x="433705" y="166165"/>
          <a:ext cx="6071871"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502" tIns="0" rIns="229502" bIns="0" numCol="1" spcCol="1270" anchor="ctr" anchorCtr="0">
          <a:noAutofit/>
        </a:bodyPr>
        <a:lstStyle/>
        <a:p>
          <a:pPr marL="0" lvl="0" indent="0" algn="l" defTabSz="889000">
            <a:lnSpc>
              <a:spcPct val="90000"/>
            </a:lnSpc>
            <a:spcBef>
              <a:spcPct val="0"/>
            </a:spcBef>
            <a:spcAft>
              <a:spcPct val="35000"/>
            </a:spcAft>
            <a:buNone/>
          </a:pPr>
          <a:r>
            <a:rPr lang="en-IN" sz="2000" kern="1200" dirty="0"/>
            <a:t>~ 7 times earnings	</a:t>
          </a:r>
        </a:p>
      </dsp:txBody>
      <dsp:txXfrm>
        <a:off x="462526" y="194986"/>
        <a:ext cx="6014229" cy="532758"/>
      </dsp:txXfrm>
    </dsp:sp>
    <dsp:sp modelId="{445D8C77-F76E-4E2B-89AA-74995510C237}">
      <dsp:nvSpPr>
        <dsp:cNvPr id="0" name=""/>
        <dsp:cNvSpPr/>
      </dsp:nvSpPr>
      <dsp:spPr>
        <a:xfrm>
          <a:off x="0" y="1368566"/>
          <a:ext cx="8674102"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7CB7FC-F712-4C7B-8D2B-A763A144F4E7}">
      <dsp:nvSpPr>
        <dsp:cNvPr id="0" name=""/>
        <dsp:cNvSpPr/>
      </dsp:nvSpPr>
      <dsp:spPr>
        <a:xfrm>
          <a:off x="433705" y="1073366"/>
          <a:ext cx="6071871"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502" tIns="0" rIns="229502" bIns="0" numCol="1" spcCol="1270" anchor="ctr" anchorCtr="0">
          <a:noAutofit/>
        </a:bodyPr>
        <a:lstStyle/>
        <a:p>
          <a:pPr marL="0" lvl="0" indent="0" algn="l" defTabSz="889000">
            <a:lnSpc>
              <a:spcPct val="90000"/>
            </a:lnSpc>
            <a:spcBef>
              <a:spcPct val="0"/>
            </a:spcBef>
            <a:spcAft>
              <a:spcPct val="35000"/>
            </a:spcAft>
            <a:buNone/>
          </a:pPr>
          <a:r>
            <a:rPr lang="en-IN" sz="2000" kern="1200" dirty="0"/>
            <a:t>~ 1 time book Value		</a:t>
          </a:r>
        </a:p>
      </dsp:txBody>
      <dsp:txXfrm>
        <a:off x="462526" y="1102187"/>
        <a:ext cx="6014229" cy="532758"/>
      </dsp:txXfrm>
    </dsp:sp>
    <dsp:sp modelId="{A6434278-5E1D-44C6-B1F7-A9FE13170465}">
      <dsp:nvSpPr>
        <dsp:cNvPr id="0" name=""/>
        <dsp:cNvSpPr/>
      </dsp:nvSpPr>
      <dsp:spPr>
        <a:xfrm>
          <a:off x="0" y="2275766"/>
          <a:ext cx="8674102"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34818F-8EA9-47C1-B412-A7E08C33DC20}">
      <dsp:nvSpPr>
        <dsp:cNvPr id="0" name=""/>
        <dsp:cNvSpPr/>
      </dsp:nvSpPr>
      <dsp:spPr>
        <a:xfrm>
          <a:off x="433705" y="1980566"/>
          <a:ext cx="6071871"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502" tIns="0" rIns="229502" bIns="0" numCol="1" spcCol="1270" anchor="ctr" anchorCtr="0">
          <a:noAutofit/>
        </a:bodyPr>
        <a:lstStyle/>
        <a:p>
          <a:pPr marL="0" lvl="0" indent="0" algn="l" defTabSz="889000">
            <a:lnSpc>
              <a:spcPct val="90000"/>
            </a:lnSpc>
            <a:spcBef>
              <a:spcPct val="0"/>
            </a:spcBef>
            <a:spcAft>
              <a:spcPct val="35000"/>
            </a:spcAft>
            <a:buNone/>
          </a:pPr>
          <a:r>
            <a:rPr lang="en-IN" sz="2000" kern="1200" dirty="0"/>
            <a:t>Why low valuations – Slow growth and Asset Quality</a:t>
          </a:r>
        </a:p>
      </dsp:txBody>
      <dsp:txXfrm>
        <a:off x="462526" y="2009387"/>
        <a:ext cx="6014229" cy="532758"/>
      </dsp:txXfrm>
    </dsp:sp>
    <dsp:sp modelId="{DF5F199B-F5E1-4EDC-9E0A-6D24035CB83D}">
      <dsp:nvSpPr>
        <dsp:cNvPr id="0" name=""/>
        <dsp:cNvSpPr/>
      </dsp:nvSpPr>
      <dsp:spPr>
        <a:xfrm>
          <a:off x="0" y="3182966"/>
          <a:ext cx="8674102" cy="50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8CDE29-7286-49FE-A6A9-3B8FB1C708B8}">
      <dsp:nvSpPr>
        <dsp:cNvPr id="0" name=""/>
        <dsp:cNvSpPr/>
      </dsp:nvSpPr>
      <dsp:spPr>
        <a:xfrm>
          <a:off x="433705" y="2887766"/>
          <a:ext cx="6071871"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502" tIns="0" rIns="229502" bIns="0" numCol="1" spcCol="1270" anchor="ctr" anchorCtr="0">
          <a:noAutofit/>
        </a:bodyPr>
        <a:lstStyle/>
        <a:p>
          <a:pPr marL="0" lvl="0" indent="0" algn="l" defTabSz="889000">
            <a:lnSpc>
              <a:spcPct val="90000"/>
            </a:lnSpc>
            <a:spcBef>
              <a:spcPct val="0"/>
            </a:spcBef>
            <a:spcAft>
              <a:spcPct val="35000"/>
            </a:spcAft>
            <a:buNone/>
          </a:pPr>
          <a:r>
            <a:rPr lang="en-IN" sz="2000" kern="1200" dirty="0"/>
            <a:t>Scope for Earnings growth and Valuations re-rating?</a:t>
          </a:r>
        </a:p>
      </dsp:txBody>
      <dsp:txXfrm>
        <a:off x="462526" y="2916587"/>
        <a:ext cx="6014229" cy="532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D7C0C-943F-4521-9E44-62606146662A}">
      <dsp:nvSpPr>
        <dsp:cNvPr id="0" name=""/>
        <dsp:cNvSpPr/>
      </dsp:nvSpPr>
      <dsp:spPr>
        <a:xfrm>
          <a:off x="-5989020" y="-917038"/>
          <a:ext cx="7134297" cy="7134297"/>
        </a:xfrm>
        <a:prstGeom prst="blockArc">
          <a:avLst>
            <a:gd name="adj1" fmla="val 18900000"/>
            <a:gd name="adj2" fmla="val 2700000"/>
            <a:gd name="adj3" fmla="val 303"/>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40A82B-85D9-446A-953E-EC47934886FF}">
      <dsp:nvSpPr>
        <dsp:cNvPr id="0" name=""/>
        <dsp:cNvSpPr/>
      </dsp:nvSpPr>
      <dsp:spPr>
        <a:xfrm>
          <a:off x="371810" y="240948"/>
          <a:ext cx="9732770" cy="4816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337" tIns="38100" rIns="38100" bIns="38100" numCol="1" spcCol="1270" anchor="ctr" anchorCtr="0">
          <a:noAutofit/>
        </a:bodyPr>
        <a:lstStyle/>
        <a:p>
          <a:pPr marL="0" lvl="0" indent="0" algn="l" defTabSz="666750">
            <a:lnSpc>
              <a:spcPct val="90000"/>
            </a:lnSpc>
            <a:spcBef>
              <a:spcPct val="0"/>
            </a:spcBef>
            <a:spcAft>
              <a:spcPct val="35000"/>
            </a:spcAft>
            <a:buNone/>
          </a:pPr>
          <a:r>
            <a:rPr lang="en-IN" sz="1500" kern="1200" dirty="0"/>
            <a:t>Market cap – 3,000 cr. | TTM PAT – 411 cr. | Book Value – 3,000 cr.</a:t>
          </a:r>
        </a:p>
      </dsp:txBody>
      <dsp:txXfrm>
        <a:off x="371810" y="240948"/>
        <a:ext cx="9732770" cy="481684"/>
      </dsp:txXfrm>
    </dsp:sp>
    <dsp:sp modelId="{90E6E043-276E-4A12-92AE-5BBD0B9C2761}">
      <dsp:nvSpPr>
        <dsp:cNvPr id="0" name=""/>
        <dsp:cNvSpPr/>
      </dsp:nvSpPr>
      <dsp:spPr>
        <a:xfrm>
          <a:off x="70757" y="180737"/>
          <a:ext cx="602105" cy="60210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34386A-6D52-4EA9-92CE-7E7D30F39487}">
      <dsp:nvSpPr>
        <dsp:cNvPr id="0" name=""/>
        <dsp:cNvSpPr/>
      </dsp:nvSpPr>
      <dsp:spPr>
        <a:xfrm>
          <a:off x="808018" y="963898"/>
          <a:ext cx="9296562" cy="4816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337" tIns="38100" rIns="38100" bIns="38100" numCol="1" spcCol="1270" anchor="ctr" anchorCtr="0">
          <a:noAutofit/>
        </a:bodyPr>
        <a:lstStyle/>
        <a:p>
          <a:pPr marL="0" lvl="0" indent="0" algn="l" defTabSz="666750">
            <a:lnSpc>
              <a:spcPct val="90000"/>
            </a:lnSpc>
            <a:spcBef>
              <a:spcPct val="0"/>
            </a:spcBef>
            <a:spcAft>
              <a:spcPct val="35000"/>
            </a:spcAft>
            <a:buNone/>
          </a:pPr>
          <a:r>
            <a:rPr lang="en-IN" sz="1500" kern="1200" dirty="0"/>
            <a:t>Signs of recovery in credit growth and reduction in NPA</a:t>
          </a:r>
        </a:p>
      </dsp:txBody>
      <dsp:txXfrm>
        <a:off x="808018" y="963898"/>
        <a:ext cx="9296562" cy="481684"/>
      </dsp:txXfrm>
    </dsp:sp>
    <dsp:sp modelId="{4445C671-C6EE-4DB6-95DF-64F359B9500B}">
      <dsp:nvSpPr>
        <dsp:cNvPr id="0" name=""/>
        <dsp:cNvSpPr/>
      </dsp:nvSpPr>
      <dsp:spPr>
        <a:xfrm>
          <a:off x="506966" y="903687"/>
          <a:ext cx="602105" cy="60210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0A4BDF-34CE-4890-BCCC-86F73721CB2B}">
      <dsp:nvSpPr>
        <dsp:cNvPr id="0" name=""/>
        <dsp:cNvSpPr/>
      </dsp:nvSpPr>
      <dsp:spPr>
        <a:xfrm>
          <a:off x="1047058" y="1686318"/>
          <a:ext cx="9057522" cy="4816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337" tIns="38100" rIns="38100" bIns="38100" numCol="1" spcCol="1270" anchor="ctr" anchorCtr="0">
          <a:noAutofit/>
        </a:bodyPr>
        <a:lstStyle/>
        <a:p>
          <a:pPr marL="0" lvl="0" indent="0" algn="l" defTabSz="666750">
            <a:lnSpc>
              <a:spcPct val="90000"/>
            </a:lnSpc>
            <a:spcBef>
              <a:spcPct val="0"/>
            </a:spcBef>
            <a:spcAft>
              <a:spcPct val="35000"/>
            </a:spcAft>
            <a:buNone/>
          </a:pPr>
          <a:r>
            <a:rPr lang="en-IN" sz="1500" kern="1200" dirty="0"/>
            <a:t>Targeting 20,000 cr. Loan book and GNPA &lt; 2% by FY 27</a:t>
          </a:r>
        </a:p>
      </dsp:txBody>
      <dsp:txXfrm>
        <a:off x="1047058" y="1686318"/>
        <a:ext cx="9057522" cy="481684"/>
      </dsp:txXfrm>
    </dsp:sp>
    <dsp:sp modelId="{BD669A9D-94C9-4E38-8975-3E239F999B4D}">
      <dsp:nvSpPr>
        <dsp:cNvPr id="0" name=""/>
        <dsp:cNvSpPr/>
      </dsp:nvSpPr>
      <dsp:spPr>
        <a:xfrm>
          <a:off x="746006" y="1626107"/>
          <a:ext cx="602105" cy="60210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4C9BF5-D917-41FC-9FCF-B4FF5CE28911}">
      <dsp:nvSpPr>
        <dsp:cNvPr id="0" name=""/>
        <dsp:cNvSpPr/>
      </dsp:nvSpPr>
      <dsp:spPr>
        <a:xfrm>
          <a:off x="1123381" y="2409268"/>
          <a:ext cx="8981199" cy="4816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337" tIns="38100" rIns="38100" bIns="38100" numCol="1" spcCol="1270" anchor="ctr" anchorCtr="0">
          <a:noAutofit/>
        </a:bodyPr>
        <a:lstStyle/>
        <a:p>
          <a:pPr marL="0" lvl="0" indent="0" algn="l" defTabSz="666750">
            <a:lnSpc>
              <a:spcPct val="90000"/>
            </a:lnSpc>
            <a:spcBef>
              <a:spcPct val="0"/>
            </a:spcBef>
            <a:spcAft>
              <a:spcPct val="35000"/>
            </a:spcAft>
            <a:buNone/>
          </a:pPr>
          <a:r>
            <a:rPr lang="en-IN" sz="1500" kern="1200" dirty="0"/>
            <a:t>7.3 times standalone earnings and 1 time book value</a:t>
          </a:r>
        </a:p>
      </dsp:txBody>
      <dsp:txXfrm>
        <a:off x="1123381" y="2409268"/>
        <a:ext cx="8981199" cy="481684"/>
      </dsp:txXfrm>
    </dsp:sp>
    <dsp:sp modelId="{34561455-0356-42E8-8F52-C6F1D703B880}">
      <dsp:nvSpPr>
        <dsp:cNvPr id="0" name=""/>
        <dsp:cNvSpPr/>
      </dsp:nvSpPr>
      <dsp:spPr>
        <a:xfrm>
          <a:off x="822329" y="2349057"/>
          <a:ext cx="602105" cy="60210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84A8DB-0015-45ED-9748-AF594934D95D}">
      <dsp:nvSpPr>
        <dsp:cNvPr id="0" name=""/>
        <dsp:cNvSpPr/>
      </dsp:nvSpPr>
      <dsp:spPr>
        <a:xfrm>
          <a:off x="1047058" y="3132218"/>
          <a:ext cx="9057522" cy="4816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337" tIns="38100" rIns="38100" bIns="38100" numCol="1" spcCol="1270" anchor="ctr" anchorCtr="0">
          <a:noAutofit/>
        </a:bodyPr>
        <a:lstStyle/>
        <a:p>
          <a:pPr marL="0" lvl="0" indent="0" algn="l" defTabSz="666750">
            <a:lnSpc>
              <a:spcPct val="90000"/>
            </a:lnSpc>
            <a:spcBef>
              <a:spcPct val="0"/>
            </a:spcBef>
            <a:spcAft>
              <a:spcPct val="35000"/>
            </a:spcAft>
            <a:buNone/>
          </a:pPr>
          <a:r>
            <a:rPr lang="en-IN" sz="1500" kern="1200" dirty="0"/>
            <a:t>Before Sep’18, used to trade at 3-6 times BV, recent lows of 0.4-0.5 times BV</a:t>
          </a:r>
        </a:p>
      </dsp:txBody>
      <dsp:txXfrm>
        <a:off x="1047058" y="3132218"/>
        <a:ext cx="9057522" cy="481684"/>
      </dsp:txXfrm>
    </dsp:sp>
    <dsp:sp modelId="{3273E7C2-BBBC-4F06-B7FB-548E6EA1A871}">
      <dsp:nvSpPr>
        <dsp:cNvPr id="0" name=""/>
        <dsp:cNvSpPr/>
      </dsp:nvSpPr>
      <dsp:spPr>
        <a:xfrm>
          <a:off x="746006" y="3072008"/>
          <a:ext cx="602105" cy="60210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523C34-5D04-434F-B5C4-A11DFE5CF5FF}">
      <dsp:nvSpPr>
        <dsp:cNvPr id="0" name=""/>
        <dsp:cNvSpPr/>
      </dsp:nvSpPr>
      <dsp:spPr>
        <a:xfrm>
          <a:off x="808018" y="3854638"/>
          <a:ext cx="9296562" cy="4816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337" tIns="38100" rIns="38100" bIns="38100" numCol="1" spcCol="1270" anchor="ctr" anchorCtr="0">
          <a:noAutofit/>
        </a:bodyPr>
        <a:lstStyle/>
        <a:p>
          <a:pPr marL="0" lvl="0" indent="0" algn="l" defTabSz="666750">
            <a:lnSpc>
              <a:spcPct val="90000"/>
            </a:lnSpc>
            <a:spcBef>
              <a:spcPct val="0"/>
            </a:spcBef>
            <a:spcAft>
              <a:spcPct val="35000"/>
            </a:spcAft>
            <a:buNone/>
          </a:pPr>
          <a:r>
            <a:rPr lang="en-IN" sz="1500" kern="1200" dirty="0"/>
            <a:t>Assuming 400 cr. + annual PAT for 3 years | BV – 4,100 cr. + | Market cap @ 1.5-2 times BV – 6,100 – 8,200 cr.</a:t>
          </a:r>
        </a:p>
      </dsp:txBody>
      <dsp:txXfrm>
        <a:off x="808018" y="3854638"/>
        <a:ext cx="9296562" cy="481684"/>
      </dsp:txXfrm>
    </dsp:sp>
    <dsp:sp modelId="{11BFBFFC-9C84-451B-B26F-9CA5C6502513}">
      <dsp:nvSpPr>
        <dsp:cNvPr id="0" name=""/>
        <dsp:cNvSpPr/>
      </dsp:nvSpPr>
      <dsp:spPr>
        <a:xfrm>
          <a:off x="506966" y="3794428"/>
          <a:ext cx="602105" cy="60210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67B730-24D5-43D2-A90B-24CA5153485F}">
      <dsp:nvSpPr>
        <dsp:cNvPr id="0" name=""/>
        <dsp:cNvSpPr/>
      </dsp:nvSpPr>
      <dsp:spPr>
        <a:xfrm>
          <a:off x="371810" y="4577588"/>
          <a:ext cx="9732770" cy="4816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337" tIns="38100" rIns="38100" bIns="38100" numCol="1" spcCol="1270" anchor="ctr" anchorCtr="0">
          <a:noAutofit/>
        </a:bodyPr>
        <a:lstStyle/>
        <a:p>
          <a:pPr marL="0" lvl="0" indent="0" algn="l" defTabSz="666750">
            <a:lnSpc>
              <a:spcPct val="90000"/>
            </a:lnSpc>
            <a:spcBef>
              <a:spcPct val="0"/>
            </a:spcBef>
            <a:spcAft>
              <a:spcPct val="35000"/>
            </a:spcAft>
            <a:buNone/>
          </a:pPr>
          <a:r>
            <a:rPr lang="en-IN" sz="1500" kern="1200" dirty="0"/>
            <a:t>Downside – 250 cr. + annual PAT for 3 years | BV – 3,675 cr. | Market cap @ 0.5 times BV – 1,837 cr.</a:t>
          </a:r>
        </a:p>
      </dsp:txBody>
      <dsp:txXfrm>
        <a:off x="371810" y="4577588"/>
        <a:ext cx="9732770" cy="481684"/>
      </dsp:txXfrm>
    </dsp:sp>
    <dsp:sp modelId="{3155959F-BEEF-4E02-9081-2C6B6673EFBD}">
      <dsp:nvSpPr>
        <dsp:cNvPr id="0" name=""/>
        <dsp:cNvSpPr/>
      </dsp:nvSpPr>
      <dsp:spPr>
        <a:xfrm>
          <a:off x="70757" y="4517378"/>
          <a:ext cx="602105" cy="60210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AE98D0-C004-4318-991D-F921858465CE}" type="datetimeFigureOut">
              <a:rPr lang="en-IN" smtClean="0"/>
              <a:t>22-08-2024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ECA997-1C2A-4DB7-8DEE-D52EFC28361F}" type="slidenum">
              <a:rPr lang="en-IN" smtClean="0"/>
              <a:t>‹#›</a:t>
            </a:fld>
            <a:endParaRPr lang="en-IN"/>
          </a:p>
        </p:txBody>
      </p:sp>
    </p:spTree>
    <p:extLst>
      <p:ext uri="{BB962C8B-B14F-4D97-AF65-F5344CB8AC3E}">
        <p14:creationId xmlns:p14="http://schemas.microsoft.com/office/powerpoint/2010/main" val="383185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1766-88E0-4966-AFB4-C0BA903F03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DCF4FB3-90EF-4454-87ED-3CA60EF67D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646F51E-A255-433D-B32E-2691287AC974}"/>
              </a:ext>
            </a:extLst>
          </p:cNvPr>
          <p:cNvSpPr>
            <a:spLocks noGrp="1"/>
          </p:cNvSpPr>
          <p:nvPr>
            <p:ph type="dt" sz="half" idx="10"/>
          </p:nvPr>
        </p:nvSpPr>
        <p:spPr/>
        <p:txBody>
          <a:bodyPr/>
          <a:lstStyle/>
          <a:p>
            <a:fld id="{5B9C8917-8B99-43EC-BBB0-52A5269C9373}" type="datetime1">
              <a:rPr lang="en-IN" smtClean="0"/>
              <a:t>22-08-2024</a:t>
            </a:fld>
            <a:endParaRPr lang="en-IN"/>
          </a:p>
        </p:txBody>
      </p:sp>
      <p:sp>
        <p:nvSpPr>
          <p:cNvPr id="5" name="Footer Placeholder 4">
            <a:extLst>
              <a:ext uri="{FF2B5EF4-FFF2-40B4-BE49-F238E27FC236}">
                <a16:creationId xmlns:a16="http://schemas.microsoft.com/office/drawing/2014/main" id="{48829FC2-B8C7-4919-AC54-A0F0CCD44E09}"/>
              </a:ext>
            </a:extLst>
          </p:cNvPr>
          <p:cNvSpPr>
            <a:spLocks noGrp="1"/>
          </p:cNvSpPr>
          <p:nvPr>
            <p:ph type="ftr" sz="quarter" idx="11"/>
          </p:nvPr>
        </p:nvSpPr>
        <p:spPr/>
        <p:txBody>
          <a:bodyPr/>
          <a:lstStyle/>
          <a:p>
            <a:r>
              <a:rPr lang="en-IN"/>
              <a:t>Mittal Consulting</a:t>
            </a:r>
          </a:p>
        </p:txBody>
      </p:sp>
      <p:sp>
        <p:nvSpPr>
          <p:cNvPr id="6" name="Slide Number Placeholder 5">
            <a:extLst>
              <a:ext uri="{FF2B5EF4-FFF2-40B4-BE49-F238E27FC236}">
                <a16:creationId xmlns:a16="http://schemas.microsoft.com/office/drawing/2014/main" id="{F4A9F0A2-9D2C-44F7-845D-816EE895E558}"/>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3420426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C4210-D9CA-4399-BAA3-59FC6DD4228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48F67E8-394C-487B-970A-C9ED2F47C0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D4C5711-9215-4943-A1F7-75FCD457AE93}"/>
              </a:ext>
            </a:extLst>
          </p:cNvPr>
          <p:cNvSpPr>
            <a:spLocks noGrp="1"/>
          </p:cNvSpPr>
          <p:nvPr>
            <p:ph type="dt" sz="half" idx="10"/>
          </p:nvPr>
        </p:nvSpPr>
        <p:spPr/>
        <p:txBody>
          <a:bodyPr/>
          <a:lstStyle/>
          <a:p>
            <a:fld id="{02FF8B83-AD59-472E-B14B-28C0D13F6D06}" type="datetime1">
              <a:rPr lang="en-IN" smtClean="0"/>
              <a:t>22-08-2024</a:t>
            </a:fld>
            <a:endParaRPr lang="en-IN"/>
          </a:p>
        </p:txBody>
      </p:sp>
      <p:sp>
        <p:nvSpPr>
          <p:cNvPr id="5" name="Footer Placeholder 4">
            <a:extLst>
              <a:ext uri="{FF2B5EF4-FFF2-40B4-BE49-F238E27FC236}">
                <a16:creationId xmlns:a16="http://schemas.microsoft.com/office/drawing/2014/main" id="{2FC86F99-BF2B-4B08-B342-1EE2A7059F81}"/>
              </a:ext>
            </a:extLst>
          </p:cNvPr>
          <p:cNvSpPr>
            <a:spLocks noGrp="1"/>
          </p:cNvSpPr>
          <p:nvPr>
            <p:ph type="ftr" sz="quarter" idx="11"/>
          </p:nvPr>
        </p:nvSpPr>
        <p:spPr/>
        <p:txBody>
          <a:bodyPr/>
          <a:lstStyle/>
          <a:p>
            <a:r>
              <a:rPr lang="en-IN"/>
              <a:t>Mittal Consulting</a:t>
            </a:r>
          </a:p>
        </p:txBody>
      </p:sp>
      <p:sp>
        <p:nvSpPr>
          <p:cNvPr id="6" name="Slide Number Placeholder 5">
            <a:extLst>
              <a:ext uri="{FF2B5EF4-FFF2-40B4-BE49-F238E27FC236}">
                <a16:creationId xmlns:a16="http://schemas.microsoft.com/office/drawing/2014/main" id="{BCA9C932-E817-443E-8D74-2557438D4C0B}"/>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2537445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78819-7AA7-4F6A-BB79-63F90B5E39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8F3D75E-60AA-4C13-81AA-4F3F2B34B3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174DAC-70FA-458F-8091-A10C2EDC96DA}"/>
              </a:ext>
            </a:extLst>
          </p:cNvPr>
          <p:cNvSpPr>
            <a:spLocks noGrp="1"/>
          </p:cNvSpPr>
          <p:nvPr>
            <p:ph type="dt" sz="half" idx="10"/>
          </p:nvPr>
        </p:nvSpPr>
        <p:spPr/>
        <p:txBody>
          <a:bodyPr/>
          <a:lstStyle/>
          <a:p>
            <a:fld id="{E6D910A7-B85B-4803-A921-4359547B5245}" type="datetime1">
              <a:rPr lang="en-IN" smtClean="0"/>
              <a:t>22-08-2024</a:t>
            </a:fld>
            <a:endParaRPr lang="en-IN"/>
          </a:p>
        </p:txBody>
      </p:sp>
      <p:sp>
        <p:nvSpPr>
          <p:cNvPr id="5" name="Footer Placeholder 4">
            <a:extLst>
              <a:ext uri="{FF2B5EF4-FFF2-40B4-BE49-F238E27FC236}">
                <a16:creationId xmlns:a16="http://schemas.microsoft.com/office/drawing/2014/main" id="{6D327CFA-2BC6-4905-9DF9-57F705C1CA3F}"/>
              </a:ext>
            </a:extLst>
          </p:cNvPr>
          <p:cNvSpPr>
            <a:spLocks noGrp="1"/>
          </p:cNvSpPr>
          <p:nvPr>
            <p:ph type="ftr" sz="quarter" idx="11"/>
          </p:nvPr>
        </p:nvSpPr>
        <p:spPr/>
        <p:txBody>
          <a:bodyPr/>
          <a:lstStyle/>
          <a:p>
            <a:r>
              <a:rPr lang="en-IN"/>
              <a:t>Mittal Consulting</a:t>
            </a:r>
          </a:p>
        </p:txBody>
      </p:sp>
      <p:sp>
        <p:nvSpPr>
          <p:cNvPr id="6" name="Slide Number Placeholder 5">
            <a:extLst>
              <a:ext uri="{FF2B5EF4-FFF2-40B4-BE49-F238E27FC236}">
                <a16:creationId xmlns:a16="http://schemas.microsoft.com/office/drawing/2014/main" id="{398F79FD-B0C2-4668-903E-547556617D06}"/>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1328990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0B410-31D5-48BD-BA86-74B0B9FC8A4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AD0600B-A2BC-43D4-AFD7-39C995826D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D676B5-DD61-4E02-B7A6-D8C196E136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C56F1AD-3840-4846-9DBD-374FBABBE696}"/>
              </a:ext>
            </a:extLst>
          </p:cNvPr>
          <p:cNvSpPr>
            <a:spLocks noGrp="1"/>
          </p:cNvSpPr>
          <p:nvPr>
            <p:ph type="dt" sz="half" idx="10"/>
          </p:nvPr>
        </p:nvSpPr>
        <p:spPr/>
        <p:txBody>
          <a:bodyPr/>
          <a:lstStyle/>
          <a:p>
            <a:fld id="{B1FFCA4D-D0E4-45D8-BDC3-0E164B5E8AF6}" type="datetime1">
              <a:rPr lang="en-IN" smtClean="0"/>
              <a:t>22-08-2024</a:t>
            </a:fld>
            <a:endParaRPr lang="en-IN"/>
          </a:p>
        </p:txBody>
      </p:sp>
      <p:sp>
        <p:nvSpPr>
          <p:cNvPr id="6" name="Footer Placeholder 5">
            <a:extLst>
              <a:ext uri="{FF2B5EF4-FFF2-40B4-BE49-F238E27FC236}">
                <a16:creationId xmlns:a16="http://schemas.microsoft.com/office/drawing/2014/main" id="{01589029-BB5B-4304-AAD0-135FEA982018}"/>
              </a:ext>
            </a:extLst>
          </p:cNvPr>
          <p:cNvSpPr>
            <a:spLocks noGrp="1"/>
          </p:cNvSpPr>
          <p:nvPr>
            <p:ph type="ftr" sz="quarter" idx="11"/>
          </p:nvPr>
        </p:nvSpPr>
        <p:spPr/>
        <p:txBody>
          <a:bodyPr/>
          <a:lstStyle/>
          <a:p>
            <a:r>
              <a:rPr lang="en-IN"/>
              <a:t>Mittal Consulting</a:t>
            </a:r>
          </a:p>
        </p:txBody>
      </p:sp>
      <p:sp>
        <p:nvSpPr>
          <p:cNvPr id="7" name="Slide Number Placeholder 6">
            <a:extLst>
              <a:ext uri="{FF2B5EF4-FFF2-40B4-BE49-F238E27FC236}">
                <a16:creationId xmlns:a16="http://schemas.microsoft.com/office/drawing/2014/main" id="{A887A453-88EA-49AA-8A5C-1C192B2F8631}"/>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2389870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866AB-292C-4B30-8E38-238AD8AD55B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F3D6E60-00EE-45B5-AE82-AC39BFAF0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DF5CC-5C1F-4CF1-A54A-AD67079FD9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4F730DF-E350-4C62-B962-BBCE9AC1A5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A918B2-47AC-4C6F-B633-CE55897D04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DF9C603-EB51-43FA-8566-5BFD8B7A0CAC}"/>
              </a:ext>
            </a:extLst>
          </p:cNvPr>
          <p:cNvSpPr>
            <a:spLocks noGrp="1"/>
          </p:cNvSpPr>
          <p:nvPr>
            <p:ph type="dt" sz="half" idx="10"/>
          </p:nvPr>
        </p:nvSpPr>
        <p:spPr/>
        <p:txBody>
          <a:bodyPr/>
          <a:lstStyle/>
          <a:p>
            <a:fld id="{D264B01A-C6B6-4C88-A819-F5A690A28ECA}" type="datetime1">
              <a:rPr lang="en-IN" smtClean="0"/>
              <a:t>22-08-2024</a:t>
            </a:fld>
            <a:endParaRPr lang="en-IN"/>
          </a:p>
        </p:txBody>
      </p:sp>
      <p:sp>
        <p:nvSpPr>
          <p:cNvPr id="8" name="Footer Placeholder 7">
            <a:extLst>
              <a:ext uri="{FF2B5EF4-FFF2-40B4-BE49-F238E27FC236}">
                <a16:creationId xmlns:a16="http://schemas.microsoft.com/office/drawing/2014/main" id="{DFC333B8-71CD-4B03-AA8B-B1177F17C9DE}"/>
              </a:ext>
            </a:extLst>
          </p:cNvPr>
          <p:cNvSpPr>
            <a:spLocks noGrp="1"/>
          </p:cNvSpPr>
          <p:nvPr>
            <p:ph type="ftr" sz="quarter" idx="11"/>
          </p:nvPr>
        </p:nvSpPr>
        <p:spPr/>
        <p:txBody>
          <a:bodyPr/>
          <a:lstStyle/>
          <a:p>
            <a:r>
              <a:rPr lang="en-IN"/>
              <a:t>Mittal Consulting</a:t>
            </a:r>
          </a:p>
        </p:txBody>
      </p:sp>
      <p:sp>
        <p:nvSpPr>
          <p:cNvPr id="9" name="Slide Number Placeholder 8">
            <a:extLst>
              <a:ext uri="{FF2B5EF4-FFF2-40B4-BE49-F238E27FC236}">
                <a16:creationId xmlns:a16="http://schemas.microsoft.com/office/drawing/2014/main" id="{4AB83CDC-4B4A-4E84-8E76-4835A07E8126}"/>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60488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42D2-5BF2-495B-B196-3348FDCA5E3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CE29AD3-FE85-4CE9-85C4-5BB4FC1F4595}"/>
              </a:ext>
            </a:extLst>
          </p:cNvPr>
          <p:cNvSpPr>
            <a:spLocks noGrp="1"/>
          </p:cNvSpPr>
          <p:nvPr>
            <p:ph type="dt" sz="half" idx="10"/>
          </p:nvPr>
        </p:nvSpPr>
        <p:spPr/>
        <p:txBody>
          <a:bodyPr/>
          <a:lstStyle/>
          <a:p>
            <a:fld id="{0AD9A304-26E3-4DA6-9241-603E04A26282}" type="datetime1">
              <a:rPr lang="en-IN" smtClean="0"/>
              <a:t>22-08-2024</a:t>
            </a:fld>
            <a:endParaRPr lang="en-IN"/>
          </a:p>
        </p:txBody>
      </p:sp>
      <p:sp>
        <p:nvSpPr>
          <p:cNvPr id="4" name="Footer Placeholder 3">
            <a:extLst>
              <a:ext uri="{FF2B5EF4-FFF2-40B4-BE49-F238E27FC236}">
                <a16:creationId xmlns:a16="http://schemas.microsoft.com/office/drawing/2014/main" id="{95CC8BFA-B311-4995-9804-F7C20D6A800B}"/>
              </a:ext>
            </a:extLst>
          </p:cNvPr>
          <p:cNvSpPr>
            <a:spLocks noGrp="1"/>
          </p:cNvSpPr>
          <p:nvPr>
            <p:ph type="ftr" sz="quarter" idx="11"/>
          </p:nvPr>
        </p:nvSpPr>
        <p:spPr/>
        <p:txBody>
          <a:bodyPr/>
          <a:lstStyle/>
          <a:p>
            <a:r>
              <a:rPr lang="en-IN"/>
              <a:t>Mittal Consulting</a:t>
            </a:r>
          </a:p>
        </p:txBody>
      </p:sp>
      <p:sp>
        <p:nvSpPr>
          <p:cNvPr id="5" name="Slide Number Placeholder 4">
            <a:extLst>
              <a:ext uri="{FF2B5EF4-FFF2-40B4-BE49-F238E27FC236}">
                <a16:creationId xmlns:a16="http://schemas.microsoft.com/office/drawing/2014/main" id="{AA2570E2-A5F3-4452-B658-523A31A65631}"/>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126933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1A482D-AA3D-4DFC-897E-9E04CC8E7E49}"/>
              </a:ext>
            </a:extLst>
          </p:cNvPr>
          <p:cNvSpPr>
            <a:spLocks noGrp="1"/>
          </p:cNvSpPr>
          <p:nvPr>
            <p:ph type="dt" sz="half" idx="10"/>
          </p:nvPr>
        </p:nvSpPr>
        <p:spPr/>
        <p:txBody>
          <a:bodyPr/>
          <a:lstStyle/>
          <a:p>
            <a:fld id="{41244BE2-D1F8-4220-A5AE-2185C98403B3}" type="datetime1">
              <a:rPr lang="en-IN" smtClean="0"/>
              <a:t>22-08-2024</a:t>
            </a:fld>
            <a:endParaRPr lang="en-IN"/>
          </a:p>
        </p:txBody>
      </p:sp>
      <p:sp>
        <p:nvSpPr>
          <p:cNvPr id="3" name="Footer Placeholder 2">
            <a:extLst>
              <a:ext uri="{FF2B5EF4-FFF2-40B4-BE49-F238E27FC236}">
                <a16:creationId xmlns:a16="http://schemas.microsoft.com/office/drawing/2014/main" id="{688AFFB2-B30C-42AB-918B-CD9AABB48380}"/>
              </a:ext>
            </a:extLst>
          </p:cNvPr>
          <p:cNvSpPr>
            <a:spLocks noGrp="1"/>
          </p:cNvSpPr>
          <p:nvPr>
            <p:ph type="ftr" sz="quarter" idx="11"/>
          </p:nvPr>
        </p:nvSpPr>
        <p:spPr/>
        <p:txBody>
          <a:bodyPr/>
          <a:lstStyle/>
          <a:p>
            <a:r>
              <a:rPr lang="en-IN"/>
              <a:t>Mittal Consulting</a:t>
            </a:r>
          </a:p>
        </p:txBody>
      </p:sp>
      <p:sp>
        <p:nvSpPr>
          <p:cNvPr id="4" name="Slide Number Placeholder 3">
            <a:extLst>
              <a:ext uri="{FF2B5EF4-FFF2-40B4-BE49-F238E27FC236}">
                <a16:creationId xmlns:a16="http://schemas.microsoft.com/office/drawing/2014/main" id="{0564DC4F-847F-4FAA-8B81-AECAF9C82E3F}"/>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167139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E8524-B565-4412-B985-AD975F4DAD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06EBAB2-9071-4480-940E-120A1BE57B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168198C-B0F4-47D1-B22C-E0790FFC9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7B794E-FCA7-4AAC-8184-D3A210B5F4FC}"/>
              </a:ext>
            </a:extLst>
          </p:cNvPr>
          <p:cNvSpPr>
            <a:spLocks noGrp="1"/>
          </p:cNvSpPr>
          <p:nvPr>
            <p:ph type="dt" sz="half" idx="10"/>
          </p:nvPr>
        </p:nvSpPr>
        <p:spPr/>
        <p:txBody>
          <a:bodyPr/>
          <a:lstStyle/>
          <a:p>
            <a:fld id="{597B003B-24E8-404F-8F7A-CD8844B4C335}" type="datetime1">
              <a:rPr lang="en-IN" smtClean="0"/>
              <a:t>22-08-2024</a:t>
            </a:fld>
            <a:endParaRPr lang="en-IN"/>
          </a:p>
        </p:txBody>
      </p:sp>
      <p:sp>
        <p:nvSpPr>
          <p:cNvPr id="6" name="Footer Placeholder 5">
            <a:extLst>
              <a:ext uri="{FF2B5EF4-FFF2-40B4-BE49-F238E27FC236}">
                <a16:creationId xmlns:a16="http://schemas.microsoft.com/office/drawing/2014/main" id="{001158A3-82C9-4197-BB5F-BAE205EFA86E}"/>
              </a:ext>
            </a:extLst>
          </p:cNvPr>
          <p:cNvSpPr>
            <a:spLocks noGrp="1"/>
          </p:cNvSpPr>
          <p:nvPr>
            <p:ph type="ftr" sz="quarter" idx="11"/>
          </p:nvPr>
        </p:nvSpPr>
        <p:spPr/>
        <p:txBody>
          <a:bodyPr/>
          <a:lstStyle/>
          <a:p>
            <a:r>
              <a:rPr lang="en-IN"/>
              <a:t>Mittal Consulting</a:t>
            </a:r>
          </a:p>
        </p:txBody>
      </p:sp>
      <p:sp>
        <p:nvSpPr>
          <p:cNvPr id="7" name="Slide Number Placeholder 6">
            <a:extLst>
              <a:ext uri="{FF2B5EF4-FFF2-40B4-BE49-F238E27FC236}">
                <a16:creationId xmlns:a16="http://schemas.microsoft.com/office/drawing/2014/main" id="{E46C8B9C-F026-4C9C-B995-882EFEC3D0BA}"/>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4173352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A911B-3357-499E-A3B8-14F777C543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27615A-B68B-4DC1-B2C9-711BD40389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E3F33C4-80B4-4B3D-A5B3-0926FBA8E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E9DA31-2AF9-423E-8C38-9D40788363C0}"/>
              </a:ext>
            </a:extLst>
          </p:cNvPr>
          <p:cNvSpPr>
            <a:spLocks noGrp="1"/>
          </p:cNvSpPr>
          <p:nvPr>
            <p:ph type="dt" sz="half" idx="10"/>
          </p:nvPr>
        </p:nvSpPr>
        <p:spPr/>
        <p:txBody>
          <a:bodyPr/>
          <a:lstStyle/>
          <a:p>
            <a:fld id="{60E2DEC5-4D21-4E17-9234-8498EBD5E0BF}" type="datetime1">
              <a:rPr lang="en-IN" smtClean="0"/>
              <a:t>22-08-2024</a:t>
            </a:fld>
            <a:endParaRPr lang="en-IN"/>
          </a:p>
        </p:txBody>
      </p:sp>
      <p:sp>
        <p:nvSpPr>
          <p:cNvPr id="6" name="Footer Placeholder 5">
            <a:extLst>
              <a:ext uri="{FF2B5EF4-FFF2-40B4-BE49-F238E27FC236}">
                <a16:creationId xmlns:a16="http://schemas.microsoft.com/office/drawing/2014/main" id="{F78F96B4-3E06-4D69-BF0B-FEFF7A3F6720}"/>
              </a:ext>
            </a:extLst>
          </p:cNvPr>
          <p:cNvSpPr>
            <a:spLocks noGrp="1"/>
          </p:cNvSpPr>
          <p:nvPr>
            <p:ph type="ftr" sz="quarter" idx="11"/>
          </p:nvPr>
        </p:nvSpPr>
        <p:spPr/>
        <p:txBody>
          <a:bodyPr/>
          <a:lstStyle/>
          <a:p>
            <a:r>
              <a:rPr lang="en-IN"/>
              <a:t>Mittal Consulting</a:t>
            </a:r>
          </a:p>
        </p:txBody>
      </p:sp>
      <p:sp>
        <p:nvSpPr>
          <p:cNvPr id="7" name="Slide Number Placeholder 6">
            <a:extLst>
              <a:ext uri="{FF2B5EF4-FFF2-40B4-BE49-F238E27FC236}">
                <a16:creationId xmlns:a16="http://schemas.microsoft.com/office/drawing/2014/main" id="{D537A9DD-0E2E-4BC0-A806-D5EA6FAF0987}"/>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32549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0A5EA-56F8-47DE-AF6E-51FEAD04543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595D45E-65E3-4EE2-B81B-161AEE81BA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1A603A9-E870-4164-9252-A9EE5FDAAEFD}"/>
              </a:ext>
            </a:extLst>
          </p:cNvPr>
          <p:cNvSpPr>
            <a:spLocks noGrp="1"/>
          </p:cNvSpPr>
          <p:nvPr>
            <p:ph type="dt" sz="half" idx="10"/>
          </p:nvPr>
        </p:nvSpPr>
        <p:spPr/>
        <p:txBody>
          <a:bodyPr/>
          <a:lstStyle/>
          <a:p>
            <a:fld id="{84A3EFEB-4B00-4711-8EE3-172E387C8B1A}" type="datetime1">
              <a:rPr lang="en-IN" smtClean="0"/>
              <a:t>22-08-2024</a:t>
            </a:fld>
            <a:endParaRPr lang="en-IN"/>
          </a:p>
        </p:txBody>
      </p:sp>
      <p:sp>
        <p:nvSpPr>
          <p:cNvPr id="5" name="Footer Placeholder 4">
            <a:extLst>
              <a:ext uri="{FF2B5EF4-FFF2-40B4-BE49-F238E27FC236}">
                <a16:creationId xmlns:a16="http://schemas.microsoft.com/office/drawing/2014/main" id="{AFF0D45F-91CB-4CE2-8CFD-9B129CE1B9DA}"/>
              </a:ext>
            </a:extLst>
          </p:cNvPr>
          <p:cNvSpPr>
            <a:spLocks noGrp="1"/>
          </p:cNvSpPr>
          <p:nvPr>
            <p:ph type="ftr" sz="quarter" idx="11"/>
          </p:nvPr>
        </p:nvSpPr>
        <p:spPr/>
        <p:txBody>
          <a:bodyPr/>
          <a:lstStyle/>
          <a:p>
            <a:r>
              <a:rPr lang="en-IN"/>
              <a:t>Mittal Consulting</a:t>
            </a:r>
          </a:p>
        </p:txBody>
      </p:sp>
      <p:sp>
        <p:nvSpPr>
          <p:cNvPr id="6" name="Slide Number Placeholder 5">
            <a:extLst>
              <a:ext uri="{FF2B5EF4-FFF2-40B4-BE49-F238E27FC236}">
                <a16:creationId xmlns:a16="http://schemas.microsoft.com/office/drawing/2014/main" id="{FC2D05F5-5BED-4139-8124-2DEAA4EDA824}"/>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4201170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1AA371-333A-4E09-99CB-38724022A4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4A51E45-F432-471F-93BD-95F6FF62C4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397CDDD-EE45-41AF-8000-6C30F909820E}"/>
              </a:ext>
            </a:extLst>
          </p:cNvPr>
          <p:cNvSpPr>
            <a:spLocks noGrp="1"/>
          </p:cNvSpPr>
          <p:nvPr>
            <p:ph type="dt" sz="half" idx="10"/>
          </p:nvPr>
        </p:nvSpPr>
        <p:spPr/>
        <p:txBody>
          <a:bodyPr/>
          <a:lstStyle/>
          <a:p>
            <a:fld id="{7341B324-F262-4024-B8A3-91F3C10DB2F4}" type="datetime1">
              <a:rPr lang="en-IN" smtClean="0"/>
              <a:t>22-08-2024</a:t>
            </a:fld>
            <a:endParaRPr lang="en-IN"/>
          </a:p>
        </p:txBody>
      </p:sp>
      <p:sp>
        <p:nvSpPr>
          <p:cNvPr id="5" name="Footer Placeholder 4">
            <a:extLst>
              <a:ext uri="{FF2B5EF4-FFF2-40B4-BE49-F238E27FC236}">
                <a16:creationId xmlns:a16="http://schemas.microsoft.com/office/drawing/2014/main" id="{171281B1-F4A6-4634-9DF4-CD49CE6383F9}"/>
              </a:ext>
            </a:extLst>
          </p:cNvPr>
          <p:cNvSpPr>
            <a:spLocks noGrp="1"/>
          </p:cNvSpPr>
          <p:nvPr>
            <p:ph type="ftr" sz="quarter" idx="11"/>
          </p:nvPr>
        </p:nvSpPr>
        <p:spPr/>
        <p:txBody>
          <a:bodyPr/>
          <a:lstStyle/>
          <a:p>
            <a:r>
              <a:rPr lang="en-IN"/>
              <a:t>Mittal Consulting</a:t>
            </a:r>
          </a:p>
        </p:txBody>
      </p:sp>
      <p:sp>
        <p:nvSpPr>
          <p:cNvPr id="6" name="Slide Number Placeholder 5">
            <a:extLst>
              <a:ext uri="{FF2B5EF4-FFF2-40B4-BE49-F238E27FC236}">
                <a16:creationId xmlns:a16="http://schemas.microsoft.com/office/drawing/2014/main" id="{1152FFE7-D5CC-4554-BEDB-F2B4C6B38918}"/>
              </a:ext>
            </a:extLst>
          </p:cNvPr>
          <p:cNvSpPr>
            <a:spLocks noGrp="1"/>
          </p:cNvSpPr>
          <p:nvPr>
            <p:ph type="sldNum" sz="quarter" idx="12"/>
          </p:nvPr>
        </p:nvSpPr>
        <p:spPr/>
        <p:txBody>
          <a:bodyPr/>
          <a:lstStyle/>
          <a:p>
            <a:fld id="{61EE498F-2481-4D25-A25D-E78A7BC24141}" type="slidenum">
              <a:rPr lang="en-IN" smtClean="0"/>
              <a:t>‹#›</a:t>
            </a:fld>
            <a:endParaRPr lang="en-IN"/>
          </a:p>
        </p:txBody>
      </p:sp>
    </p:spTree>
    <p:extLst>
      <p:ext uri="{BB962C8B-B14F-4D97-AF65-F5344CB8AC3E}">
        <p14:creationId xmlns:p14="http://schemas.microsoft.com/office/powerpoint/2010/main" val="3585930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4571C9-155B-44BE-A4C7-E31725FFDD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233E907-4105-450C-9CFB-4F7B1E3BA8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1D30DF6-9D87-489E-B97B-69F6E1BCD8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1F6F6-D932-4D2E-968A-8170D17F2B50}" type="datetime1">
              <a:rPr lang="en-IN" smtClean="0"/>
              <a:t>22-08-2024</a:t>
            </a:fld>
            <a:endParaRPr lang="en-IN"/>
          </a:p>
        </p:txBody>
      </p:sp>
      <p:sp>
        <p:nvSpPr>
          <p:cNvPr id="5" name="Footer Placeholder 4">
            <a:extLst>
              <a:ext uri="{FF2B5EF4-FFF2-40B4-BE49-F238E27FC236}">
                <a16:creationId xmlns:a16="http://schemas.microsoft.com/office/drawing/2014/main" id="{189D65C2-2A5D-48B1-8045-DB3C605230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Mittal Consulting</a:t>
            </a:r>
          </a:p>
        </p:txBody>
      </p:sp>
      <p:sp>
        <p:nvSpPr>
          <p:cNvPr id="6" name="Slide Number Placeholder 5">
            <a:extLst>
              <a:ext uri="{FF2B5EF4-FFF2-40B4-BE49-F238E27FC236}">
                <a16:creationId xmlns:a16="http://schemas.microsoft.com/office/drawing/2014/main" id="{92FB3173-82FA-4A85-9093-2848F7F3D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E498F-2481-4D25-A25D-E78A7BC24141}" type="slidenum">
              <a:rPr lang="en-IN" smtClean="0"/>
              <a:t>‹#›</a:t>
            </a:fld>
            <a:endParaRPr lang="en-IN"/>
          </a:p>
        </p:txBody>
      </p:sp>
    </p:spTree>
    <p:extLst>
      <p:ext uri="{BB962C8B-B14F-4D97-AF65-F5344CB8AC3E}">
        <p14:creationId xmlns:p14="http://schemas.microsoft.com/office/powerpoint/2010/main" val="329849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katalystwealth.com/" TargetMode="Externa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mailto:grievances@katalystwealth.com" TargetMode="External"/><Relationship Id="rId2" Type="http://schemas.openxmlformats.org/officeDocument/2006/relationships/hyperlink" Target="mailto:Ekansh@katalystwealth.com"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screener.in/company/REPCOHOME/" TargetMode="External"/><Relationship Id="rId7" Type="http://schemas.openxmlformats.org/officeDocument/2006/relationships/hyperlink" Target="https://www.bseindia.com/xml-data/corpfiling/AttachHis/5f62bb2d-2ee4-4444-8082-a353fb7e3a3c.pdf" TargetMode="External"/><Relationship Id="rId2" Type="http://schemas.openxmlformats.org/officeDocument/2006/relationships/hyperlink" Target="https://www.bseindia.com/" TargetMode="External"/><Relationship Id="rId1" Type="http://schemas.openxmlformats.org/officeDocument/2006/relationships/slideLayout" Target="../slideLayouts/slideLayout2.xml"/><Relationship Id="rId6" Type="http://schemas.openxmlformats.org/officeDocument/2006/relationships/hyperlink" Target="https://www.bseindia.com/xml-data/corpfiling/AttachHis/ff2ae0e3-c7fc-49ad-b9eb-11d5953f9686.pdf" TargetMode="External"/><Relationship Id="rId5" Type="http://schemas.openxmlformats.org/officeDocument/2006/relationships/hyperlink" Target="https://www.repcohome.com/home" TargetMode="External"/><Relationship Id="rId4" Type="http://schemas.openxmlformats.org/officeDocument/2006/relationships/hyperlink" Target="https://doc.repcohome.com/uploads/RHFL_Q4_FY_24_Earnings_Presentation_final_6fe8750b1c.pdf" TargetMode="External"/><Relationship Id="rId9"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B149-845D-49E9-BE11-1EA68C29ED1C}"/>
              </a:ext>
            </a:extLst>
          </p:cNvPr>
          <p:cNvSpPr>
            <a:spLocks noGrp="1"/>
          </p:cNvSpPr>
          <p:nvPr>
            <p:ph type="ctrTitle"/>
          </p:nvPr>
        </p:nvSpPr>
        <p:spPr>
          <a:xfrm>
            <a:off x="5708" y="3195968"/>
            <a:ext cx="12186292" cy="914400"/>
          </a:xfrm>
        </p:spPr>
        <p:txBody>
          <a:bodyPr>
            <a:normAutofit/>
          </a:bodyPr>
          <a:lstStyle/>
          <a:p>
            <a:r>
              <a:rPr lang="en-IN" sz="3200" b="1" dirty="0">
                <a:solidFill>
                  <a:srgbClr val="0070C0"/>
                </a:solidFill>
              </a:rPr>
              <a:t>Repco Home Finance (NSE – REPCOHOME)</a:t>
            </a:r>
          </a:p>
        </p:txBody>
      </p:sp>
      <p:sp>
        <p:nvSpPr>
          <p:cNvPr id="4" name="Footer Placeholder 7">
            <a:extLst>
              <a:ext uri="{FF2B5EF4-FFF2-40B4-BE49-F238E27FC236}">
                <a16:creationId xmlns:a16="http://schemas.microsoft.com/office/drawing/2014/main" id="{CE4641FF-2DBE-466B-A408-54677FA0B43B}"/>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6" name="Footer Placeholder 7">
            <a:extLst>
              <a:ext uri="{FF2B5EF4-FFF2-40B4-BE49-F238E27FC236}">
                <a16:creationId xmlns:a16="http://schemas.microsoft.com/office/drawing/2014/main" id="{53E92A4D-564D-4898-ADD5-AE5713699039}"/>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sp>
        <p:nvSpPr>
          <p:cNvPr id="10" name="Title 1">
            <a:extLst>
              <a:ext uri="{FF2B5EF4-FFF2-40B4-BE49-F238E27FC236}">
                <a16:creationId xmlns:a16="http://schemas.microsoft.com/office/drawing/2014/main" id="{20493CE8-DB8A-45D1-83E3-81E73416D9AB}"/>
              </a:ext>
            </a:extLst>
          </p:cNvPr>
          <p:cNvSpPr txBox="1">
            <a:spLocks/>
          </p:cNvSpPr>
          <p:nvPr/>
        </p:nvSpPr>
        <p:spPr>
          <a:xfrm>
            <a:off x="0" y="775391"/>
            <a:ext cx="12186292" cy="914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IN" sz="4000" b="1" dirty="0">
              <a:latin typeface="Bahnschrift Condensed" panose="020B0502040204020203" pitchFamily="34" charset="0"/>
              <a:cs typeface="Arial" panose="020B0604020202020204" pitchFamily="34" charset="0"/>
            </a:endParaRPr>
          </a:p>
        </p:txBody>
      </p:sp>
      <p:sp>
        <p:nvSpPr>
          <p:cNvPr id="11" name="Subtitle 2">
            <a:extLst>
              <a:ext uri="{FF2B5EF4-FFF2-40B4-BE49-F238E27FC236}">
                <a16:creationId xmlns:a16="http://schemas.microsoft.com/office/drawing/2014/main" id="{B2AE91A5-3BE4-4B0C-B597-9B31E3600B1B}"/>
              </a:ext>
            </a:extLst>
          </p:cNvPr>
          <p:cNvSpPr txBox="1">
            <a:spLocks/>
          </p:cNvSpPr>
          <p:nvPr/>
        </p:nvSpPr>
        <p:spPr>
          <a:xfrm>
            <a:off x="5709" y="4490548"/>
            <a:ext cx="12186291" cy="914400"/>
          </a:xfrm>
          <a:prstGeom prst="rect">
            <a:avLst/>
          </a:prstGeom>
          <a:scene3d>
            <a:camera prst="orthographicFront"/>
            <a:lightRig rig="threePt" dir="t"/>
          </a:scene3d>
          <a:sp3d prstMaterial="plastic"/>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dirty="0"/>
              <a:t>20-20 Investing Accelerator Summit</a:t>
            </a:r>
          </a:p>
          <a:p>
            <a:endParaRPr lang="en-IN" dirty="0"/>
          </a:p>
          <a:p>
            <a:r>
              <a:rPr lang="en-IN" sz="1300" dirty="0"/>
              <a:t>Date: 23</a:t>
            </a:r>
            <a:r>
              <a:rPr lang="en-IN" sz="1300" baseline="30000" dirty="0"/>
              <a:t>rd</a:t>
            </a:r>
            <a:r>
              <a:rPr lang="en-IN" sz="1300" dirty="0"/>
              <a:t> Aug’24</a:t>
            </a:r>
          </a:p>
        </p:txBody>
      </p:sp>
      <p:sp>
        <p:nvSpPr>
          <p:cNvPr id="5" name="Slide Number Placeholder 4">
            <a:extLst>
              <a:ext uri="{FF2B5EF4-FFF2-40B4-BE49-F238E27FC236}">
                <a16:creationId xmlns:a16="http://schemas.microsoft.com/office/drawing/2014/main" id="{29B87915-B90E-4AED-87CA-F9F26D93A220}"/>
              </a:ext>
            </a:extLst>
          </p:cNvPr>
          <p:cNvSpPr>
            <a:spLocks noGrp="1"/>
          </p:cNvSpPr>
          <p:nvPr>
            <p:ph type="sldNum" sz="quarter" idx="12"/>
          </p:nvPr>
        </p:nvSpPr>
        <p:spPr>
          <a:xfrm>
            <a:off x="4721544" y="6492875"/>
            <a:ext cx="2743200" cy="365125"/>
          </a:xfrm>
        </p:spPr>
        <p:txBody>
          <a:bodyPr/>
          <a:lstStyle/>
          <a:p>
            <a:pPr algn="ctr"/>
            <a:fld id="{61EE498F-2481-4D25-A25D-E78A7BC24141}" type="slidenum">
              <a:rPr lang="en-IN" smtClean="0"/>
              <a:pPr algn="ctr"/>
              <a:t>1</a:t>
            </a:fld>
            <a:endParaRPr lang="en-IN"/>
          </a:p>
        </p:txBody>
      </p:sp>
      <p:pic>
        <p:nvPicPr>
          <p:cNvPr id="13" name="Picture 12">
            <a:extLst>
              <a:ext uri="{FF2B5EF4-FFF2-40B4-BE49-F238E27FC236}">
                <a16:creationId xmlns:a16="http://schemas.microsoft.com/office/drawing/2014/main" id="{F06E502D-9410-4E14-A108-1117B5CC6713}"/>
              </a:ext>
            </a:extLst>
          </p:cNvPr>
          <p:cNvPicPr>
            <a:picLocks noChangeAspect="1"/>
          </p:cNvPicPr>
          <p:nvPr/>
        </p:nvPicPr>
        <p:blipFill>
          <a:blip r:embed="rId2"/>
          <a:stretch>
            <a:fillRect/>
          </a:stretch>
        </p:blipFill>
        <p:spPr>
          <a:xfrm>
            <a:off x="10475229" y="102725"/>
            <a:ext cx="1590249" cy="673647"/>
          </a:xfrm>
          <a:prstGeom prst="rect">
            <a:avLst/>
          </a:prstGeom>
        </p:spPr>
      </p:pic>
      <p:pic>
        <p:nvPicPr>
          <p:cNvPr id="7" name="Picture 6" descr="A logo for an invester&#10;&#10;Description automatically generated">
            <a:extLst>
              <a:ext uri="{FF2B5EF4-FFF2-40B4-BE49-F238E27FC236}">
                <a16:creationId xmlns:a16="http://schemas.microsoft.com/office/drawing/2014/main" id="{1C63FCC8-1C91-CD39-BD71-26A88C97C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66" y="44072"/>
            <a:ext cx="914400" cy="914400"/>
          </a:xfrm>
          <a:prstGeom prst="rect">
            <a:avLst/>
          </a:prstGeom>
        </p:spPr>
      </p:pic>
      <p:pic>
        <p:nvPicPr>
          <p:cNvPr id="8" name="Picture 7">
            <a:extLst>
              <a:ext uri="{FF2B5EF4-FFF2-40B4-BE49-F238E27FC236}">
                <a16:creationId xmlns:a16="http://schemas.microsoft.com/office/drawing/2014/main" id="{1010644A-E75C-0B15-3E5B-B3931DBFA06D}"/>
              </a:ext>
            </a:extLst>
          </p:cNvPr>
          <p:cNvPicPr>
            <a:picLocks noChangeAspect="1"/>
          </p:cNvPicPr>
          <p:nvPr/>
        </p:nvPicPr>
        <p:blipFill>
          <a:blip r:embed="rId4"/>
          <a:stretch>
            <a:fillRect/>
          </a:stretch>
        </p:blipFill>
        <p:spPr>
          <a:xfrm>
            <a:off x="4467497" y="1497424"/>
            <a:ext cx="3257005" cy="1542972"/>
          </a:xfrm>
          <a:prstGeom prst="rect">
            <a:avLst/>
          </a:prstGeom>
        </p:spPr>
      </p:pic>
    </p:spTree>
    <p:extLst>
      <p:ext uri="{BB962C8B-B14F-4D97-AF65-F5344CB8AC3E}">
        <p14:creationId xmlns:p14="http://schemas.microsoft.com/office/powerpoint/2010/main" val="88132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B149-845D-49E9-BE11-1EA68C29ED1C}"/>
              </a:ext>
            </a:extLst>
          </p:cNvPr>
          <p:cNvSpPr>
            <a:spLocks noGrp="1"/>
          </p:cNvSpPr>
          <p:nvPr>
            <p:ph type="ctrTitle"/>
          </p:nvPr>
        </p:nvSpPr>
        <p:spPr>
          <a:xfrm>
            <a:off x="3634615" y="728434"/>
            <a:ext cx="4917057" cy="914400"/>
          </a:xfrm>
        </p:spPr>
        <p:txBody>
          <a:bodyPr>
            <a:normAutofit/>
          </a:bodyPr>
          <a:lstStyle/>
          <a:p>
            <a:r>
              <a:rPr lang="en-IN" sz="3000" b="1" dirty="0">
                <a:solidFill>
                  <a:srgbClr val="0070C0"/>
                </a:solidFill>
              </a:rPr>
              <a:t>About me</a:t>
            </a:r>
          </a:p>
        </p:txBody>
      </p:sp>
      <p:sp>
        <p:nvSpPr>
          <p:cNvPr id="3" name="Subtitle 2">
            <a:extLst>
              <a:ext uri="{FF2B5EF4-FFF2-40B4-BE49-F238E27FC236}">
                <a16:creationId xmlns:a16="http://schemas.microsoft.com/office/drawing/2014/main" id="{BEE28BBE-1B15-49C8-8F5E-6FF41285863B}"/>
              </a:ext>
            </a:extLst>
          </p:cNvPr>
          <p:cNvSpPr>
            <a:spLocks noGrp="1"/>
          </p:cNvSpPr>
          <p:nvPr>
            <p:ph type="subTitle" idx="1"/>
          </p:nvPr>
        </p:nvSpPr>
        <p:spPr>
          <a:xfrm>
            <a:off x="1558507" y="2099093"/>
            <a:ext cx="4865298" cy="2655499"/>
          </a:xfrm>
          <a:scene3d>
            <a:camera prst="orthographicFront"/>
            <a:lightRig rig="threePt" dir="t"/>
          </a:scene3d>
          <a:sp3d prstMaterial="plastic"/>
        </p:spPr>
        <p:txBody>
          <a:bodyPr/>
          <a:lstStyle/>
          <a:p>
            <a:pPr algn="l"/>
            <a:r>
              <a:rPr lang="en-IN" dirty="0">
                <a:solidFill>
                  <a:schemeClr val="accent4">
                    <a:lumMod val="75000"/>
                  </a:schemeClr>
                </a:solidFill>
              </a:rPr>
              <a:t>Ekansh Mittal</a:t>
            </a:r>
          </a:p>
          <a:p>
            <a:pPr algn="l"/>
            <a:endParaRPr lang="en-IN" dirty="0">
              <a:solidFill>
                <a:schemeClr val="accent4">
                  <a:lumMod val="75000"/>
                </a:schemeClr>
              </a:solidFill>
            </a:endParaRPr>
          </a:p>
          <a:p>
            <a:pPr marL="342900" indent="-165100" algn="l">
              <a:buFont typeface="Arial" panose="020B0604020202020204" pitchFamily="34" charset="0"/>
              <a:buChar char="•"/>
            </a:pPr>
            <a:r>
              <a:rPr lang="en-IN" sz="2000" dirty="0"/>
              <a:t>Founder, </a:t>
            </a:r>
            <a:r>
              <a:rPr lang="en-IN" sz="2000" dirty="0" err="1"/>
              <a:t>Katalyst</a:t>
            </a:r>
            <a:r>
              <a:rPr lang="en-IN" sz="2000" dirty="0"/>
              <a:t> Wealth</a:t>
            </a:r>
          </a:p>
          <a:p>
            <a:pPr marL="177800" algn="l"/>
            <a:r>
              <a:rPr lang="en-IN" sz="2000" dirty="0"/>
              <a:t>   (</a:t>
            </a:r>
            <a:r>
              <a:rPr lang="en-IN" sz="2000" dirty="0">
                <a:hlinkClick r:id="rId2"/>
              </a:rPr>
              <a:t>www.katalystwealth.com</a:t>
            </a:r>
            <a:r>
              <a:rPr lang="en-IN" sz="2000" dirty="0"/>
              <a:t>)</a:t>
            </a:r>
          </a:p>
          <a:p>
            <a:pPr marL="342900" indent="-165100" algn="l">
              <a:buFont typeface="Arial" panose="020B0604020202020204" pitchFamily="34" charset="0"/>
              <a:buChar char="•"/>
            </a:pPr>
            <a:r>
              <a:rPr lang="en-IN" sz="2000" dirty="0"/>
              <a:t>SEBI Registered Research Analyst</a:t>
            </a:r>
          </a:p>
        </p:txBody>
      </p:sp>
      <p:sp>
        <p:nvSpPr>
          <p:cNvPr id="4" name="Footer Placeholder 7">
            <a:extLst>
              <a:ext uri="{FF2B5EF4-FFF2-40B4-BE49-F238E27FC236}">
                <a16:creationId xmlns:a16="http://schemas.microsoft.com/office/drawing/2014/main" id="{CE4641FF-2DBE-466B-A408-54677FA0B43B}"/>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6" name="Footer Placeholder 7">
            <a:extLst>
              <a:ext uri="{FF2B5EF4-FFF2-40B4-BE49-F238E27FC236}">
                <a16:creationId xmlns:a16="http://schemas.microsoft.com/office/drawing/2014/main" id="{53E92A4D-564D-4898-ADD5-AE5713699039}"/>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sp>
        <p:nvSpPr>
          <p:cNvPr id="10" name="Title 1">
            <a:extLst>
              <a:ext uri="{FF2B5EF4-FFF2-40B4-BE49-F238E27FC236}">
                <a16:creationId xmlns:a16="http://schemas.microsoft.com/office/drawing/2014/main" id="{20493CE8-DB8A-45D1-83E3-81E73416D9AB}"/>
              </a:ext>
            </a:extLst>
          </p:cNvPr>
          <p:cNvSpPr txBox="1">
            <a:spLocks/>
          </p:cNvSpPr>
          <p:nvPr/>
        </p:nvSpPr>
        <p:spPr>
          <a:xfrm>
            <a:off x="0" y="775391"/>
            <a:ext cx="12186292" cy="914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IN" sz="4000" b="1" dirty="0">
              <a:latin typeface="Bahnschrift Condensed" panose="020B0502040204020203"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29B87915-B90E-4AED-87CA-F9F26D93A220}"/>
              </a:ext>
            </a:extLst>
          </p:cNvPr>
          <p:cNvSpPr>
            <a:spLocks noGrp="1"/>
          </p:cNvSpPr>
          <p:nvPr>
            <p:ph type="sldNum" sz="quarter" idx="12"/>
          </p:nvPr>
        </p:nvSpPr>
        <p:spPr>
          <a:xfrm>
            <a:off x="4721543" y="6492874"/>
            <a:ext cx="2743200" cy="365125"/>
          </a:xfrm>
        </p:spPr>
        <p:txBody>
          <a:bodyPr/>
          <a:lstStyle/>
          <a:p>
            <a:pPr algn="ctr"/>
            <a:fld id="{61EE498F-2481-4D25-A25D-E78A7BC24141}" type="slidenum">
              <a:rPr lang="en-IN" smtClean="0"/>
              <a:pPr algn="ctr"/>
              <a:t>2</a:t>
            </a:fld>
            <a:endParaRPr lang="en-IN"/>
          </a:p>
        </p:txBody>
      </p:sp>
      <p:pic>
        <p:nvPicPr>
          <p:cNvPr id="13" name="Picture 12">
            <a:extLst>
              <a:ext uri="{FF2B5EF4-FFF2-40B4-BE49-F238E27FC236}">
                <a16:creationId xmlns:a16="http://schemas.microsoft.com/office/drawing/2014/main" id="{E9CFDE60-19D2-4F64-A1C3-5637A28AD8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0839" y="2038979"/>
            <a:ext cx="2932656" cy="2780042"/>
          </a:xfrm>
          <a:prstGeom prst="rect">
            <a:avLst/>
          </a:prstGeom>
        </p:spPr>
      </p:pic>
      <p:pic>
        <p:nvPicPr>
          <p:cNvPr id="16" name="Picture 15">
            <a:extLst>
              <a:ext uri="{FF2B5EF4-FFF2-40B4-BE49-F238E27FC236}">
                <a16:creationId xmlns:a16="http://schemas.microsoft.com/office/drawing/2014/main" id="{26640944-F427-44AB-9F9F-2B22A2683672}"/>
              </a:ext>
            </a:extLst>
          </p:cNvPr>
          <p:cNvPicPr>
            <a:picLocks noChangeAspect="1"/>
          </p:cNvPicPr>
          <p:nvPr/>
        </p:nvPicPr>
        <p:blipFill>
          <a:blip r:embed="rId4"/>
          <a:stretch>
            <a:fillRect/>
          </a:stretch>
        </p:blipFill>
        <p:spPr>
          <a:xfrm>
            <a:off x="10475229" y="102725"/>
            <a:ext cx="1590249" cy="673647"/>
          </a:xfrm>
          <a:prstGeom prst="rect">
            <a:avLst/>
          </a:prstGeom>
        </p:spPr>
      </p:pic>
      <p:pic>
        <p:nvPicPr>
          <p:cNvPr id="8" name="Picture 7" descr="A logo for an invester&#10;&#10;Description automatically generated">
            <a:extLst>
              <a:ext uri="{FF2B5EF4-FFF2-40B4-BE49-F238E27FC236}">
                <a16:creationId xmlns:a16="http://schemas.microsoft.com/office/drawing/2014/main" id="{F177E36D-E9F7-0E4F-5150-B8DE800673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766" y="44072"/>
            <a:ext cx="914400" cy="914400"/>
          </a:xfrm>
          <a:prstGeom prst="rect">
            <a:avLst/>
          </a:prstGeom>
        </p:spPr>
      </p:pic>
    </p:spTree>
    <p:extLst>
      <p:ext uri="{BB962C8B-B14F-4D97-AF65-F5344CB8AC3E}">
        <p14:creationId xmlns:p14="http://schemas.microsoft.com/office/powerpoint/2010/main" val="1876489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Disclaimer</a:t>
            </a:r>
          </a:p>
        </p:txBody>
      </p:sp>
      <p:sp>
        <p:nvSpPr>
          <p:cNvPr id="3" name="Content Placeholder 2">
            <a:extLst>
              <a:ext uri="{FF2B5EF4-FFF2-40B4-BE49-F238E27FC236}">
                <a16:creationId xmlns:a16="http://schemas.microsoft.com/office/drawing/2014/main" id="{29A02246-9344-4D5A-B4AB-B765F91EFCDD}"/>
              </a:ext>
            </a:extLst>
          </p:cNvPr>
          <p:cNvSpPr>
            <a:spLocks noGrp="1"/>
          </p:cNvSpPr>
          <p:nvPr>
            <p:ph idx="1"/>
          </p:nvPr>
        </p:nvSpPr>
        <p:spPr>
          <a:xfrm>
            <a:off x="-1" y="862642"/>
            <a:ext cx="12191999" cy="5699183"/>
          </a:xfrm>
        </p:spPr>
        <p:txBody>
          <a:bodyPr>
            <a:noAutofit/>
          </a:bodyPr>
          <a:lstStyle/>
          <a:p>
            <a:pPr marL="0" indent="0">
              <a:lnSpc>
                <a:spcPct val="110000"/>
              </a:lnSpc>
              <a:buNone/>
            </a:pPr>
            <a:r>
              <a:rPr lang="en-IN" sz="1100" dirty="0"/>
              <a:t>www.katalystwealth.com (here in referred to as </a:t>
            </a:r>
            <a:r>
              <a:rPr lang="en-IN" sz="1100" dirty="0" err="1"/>
              <a:t>Katalyst</a:t>
            </a:r>
            <a:r>
              <a:rPr lang="en-IN" sz="1100" dirty="0"/>
              <a:t> Wealth) is the domain owned by Mittal Consulting. Mr. Ekansh Mittal is the sole proprietor of Mittal Consulting and offers independent equity research services to Investors on subscription basis. SEBI (Research Analyst) Regulations 2014, Registration No. INH100001690. BSE Enlistment No. 5114.</a:t>
            </a:r>
          </a:p>
          <a:p>
            <a:pPr marL="0" indent="0">
              <a:lnSpc>
                <a:spcPct val="110000"/>
              </a:lnSpc>
              <a:buNone/>
            </a:pPr>
            <a:r>
              <a:rPr lang="en-US" sz="1100" dirty="0"/>
              <a:t>This is not an offer to sell or solicitation to buy any securities and Ekansh Mittal/Mittal Consulting/</a:t>
            </a:r>
            <a:r>
              <a:rPr lang="en-US" sz="1100" dirty="0" err="1"/>
              <a:t>Katalyst</a:t>
            </a:r>
            <a:r>
              <a:rPr lang="en-US" sz="1100" dirty="0"/>
              <a:t> Wealth will not be liable for any losses incurred or investment(s) made or decisions taken/or not taken based on the information provided herein. </a:t>
            </a:r>
          </a:p>
          <a:p>
            <a:pPr marL="0" indent="0">
              <a:lnSpc>
                <a:spcPct val="110000"/>
              </a:lnSpc>
              <a:buNone/>
            </a:pPr>
            <a:r>
              <a:rPr lang="en-US" sz="1100" dirty="0"/>
              <a:t>Address - 7, </a:t>
            </a:r>
            <a:r>
              <a:rPr lang="en-US" sz="1100" dirty="0" err="1"/>
              <a:t>Panch</a:t>
            </a:r>
            <a:r>
              <a:rPr lang="en-US" sz="1100" dirty="0"/>
              <a:t> Ratan, 7/128, Swaroop Nagar, Kanpur - 208002, Contact No. - +91-7275050062, </a:t>
            </a:r>
            <a:r>
              <a:rPr lang="en-US" sz="1100" b="1" dirty="0"/>
              <a:t>Compliance Officer </a:t>
            </a:r>
            <a:r>
              <a:rPr lang="en-US" sz="1100" dirty="0"/>
              <a:t>- Mr. Ekansh Mittal, +91-9818866676, </a:t>
            </a:r>
            <a:r>
              <a:rPr lang="en-US" sz="1100" dirty="0">
                <a:hlinkClick r:id="rId2"/>
              </a:rPr>
              <a:t>Ekansh@katalystwealth.com</a:t>
            </a:r>
            <a:r>
              <a:rPr lang="en-US" sz="1100" dirty="0"/>
              <a:t>, </a:t>
            </a:r>
            <a:r>
              <a:rPr lang="en-US" sz="1100" b="1" dirty="0"/>
              <a:t>Grievance Redressal </a:t>
            </a:r>
            <a:r>
              <a:rPr lang="en-US" sz="1100" dirty="0"/>
              <a:t>- Mittal Consulting, </a:t>
            </a:r>
            <a:r>
              <a:rPr lang="en-US" sz="1100" dirty="0">
                <a:hlinkClick r:id="rId3"/>
              </a:rPr>
              <a:t>grievances@katalystwealth.com</a:t>
            </a:r>
            <a:r>
              <a:rPr lang="en-US" sz="1100" dirty="0"/>
              <a:t>, +91-9818866676, +91-7275050062</a:t>
            </a:r>
          </a:p>
          <a:p>
            <a:pPr marL="0" indent="0">
              <a:lnSpc>
                <a:spcPct val="110000"/>
              </a:lnSpc>
              <a:buNone/>
            </a:pPr>
            <a:r>
              <a:rPr lang="en-US" sz="1100" dirty="0"/>
              <a:t>“Registration granted by SEBI and certification from NISM in no way guarantee performance of the intermediary or provide any assurance of returns to investors”. “Investment in securities market are subject to market risks. Read all the related documents carefully before investing.” </a:t>
            </a:r>
          </a:p>
          <a:p>
            <a:pPr marL="0" indent="0">
              <a:lnSpc>
                <a:spcPct val="110000"/>
              </a:lnSpc>
              <a:buNone/>
            </a:pPr>
            <a:r>
              <a:rPr lang="en-IN" sz="1100" b="1" dirty="0"/>
              <a:t>Disclosure SEBI (RA) Regulations</a:t>
            </a:r>
          </a:p>
          <a:p>
            <a:pPr marL="0" indent="0">
              <a:lnSpc>
                <a:spcPct val="110000"/>
              </a:lnSpc>
              <a:buNone/>
            </a:pPr>
            <a:r>
              <a:rPr lang="en-IN" sz="1100" dirty="0"/>
              <a:t>Whether the research analyst or research entity or his associate or his relative has any financial interest in the subject company/companies and the nature of such financial interest – </a:t>
            </a:r>
            <a:r>
              <a:rPr lang="en-IN" sz="1100" b="1" dirty="0"/>
              <a:t>Yes </a:t>
            </a:r>
          </a:p>
          <a:p>
            <a:pPr marL="0" indent="0">
              <a:lnSpc>
                <a:spcPct val="110000"/>
              </a:lnSpc>
              <a:buNone/>
            </a:pPr>
            <a:r>
              <a:rPr lang="en-IN" sz="1100" dirty="0"/>
              <a:t>Whether the research analyst or research entity or his associates or his relatives have actual/beneficial ownership of 1% or more securities of the subject company (at the end of the month immediately preceding the date of publication of the research report or date of the public appearance) – </a:t>
            </a:r>
            <a:r>
              <a:rPr lang="en-IN" sz="1100" b="1" dirty="0"/>
              <a:t>No</a:t>
            </a:r>
            <a:r>
              <a:rPr lang="en-IN" sz="1100" dirty="0"/>
              <a:t> </a:t>
            </a:r>
          </a:p>
          <a:p>
            <a:pPr marL="0" indent="0">
              <a:lnSpc>
                <a:spcPct val="110000"/>
              </a:lnSpc>
              <a:buNone/>
            </a:pPr>
            <a:r>
              <a:rPr lang="en-IN" sz="1100" dirty="0"/>
              <a:t>Whether the research analyst or research entity or his associate or his relative has any other material conflict of interest at the time of publication of the research report or at the time of public appearance – </a:t>
            </a:r>
            <a:r>
              <a:rPr lang="en-IN" sz="1100" b="1" dirty="0"/>
              <a:t>No</a:t>
            </a:r>
            <a:r>
              <a:rPr lang="en-IN" sz="1100" dirty="0"/>
              <a:t> </a:t>
            </a:r>
          </a:p>
          <a:p>
            <a:pPr marL="0" indent="0">
              <a:lnSpc>
                <a:spcPct val="110000"/>
              </a:lnSpc>
              <a:buNone/>
            </a:pPr>
            <a:r>
              <a:rPr lang="en-IN" sz="1100" dirty="0"/>
              <a:t>Whether it or its associates have received any compensation from the subject company in the past twelve months – </a:t>
            </a:r>
            <a:r>
              <a:rPr lang="en-IN" sz="1100" b="1" dirty="0"/>
              <a:t>No</a:t>
            </a:r>
            <a:r>
              <a:rPr lang="en-IN" sz="1100" dirty="0"/>
              <a:t> </a:t>
            </a:r>
          </a:p>
          <a:p>
            <a:pPr marL="0" indent="0">
              <a:lnSpc>
                <a:spcPct val="110000"/>
              </a:lnSpc>
              <a:buNone/>
            </a:pPr>
            <a:r>
              <a:rPr lang="en-IN" sz="1100" dirty="0"/>
              <a:t>Whether it or its associates have managed or co-managed public offering of securities for the subject company in the past 12 months – </a:t>
            </a:r>
            <a:r>
              <a:rPr lang="en-IN" sz="1100" b="1" dirty="0"/>
              <a:t>No </a:t>
            </a:r>
          </a:p>
          <a:p>
            <a:pPr marL="0" indent="0">
              <a:lnSpc>
                <a:spcPct val="110000"/>
              </a:lnSpc>
              <a:buNone/>
            </a:pPr>
            <a:r>
              <a:rPr lang="en-IN" sz="1100" dirty="0"/>
              <a:t>Whether it or its associates have received any compensation for investment banking or merchant banking or brokerage services from the subject company in the past 12 months – </a:t>
            </a:r>
            <a:r>
              <a:rPr lang="en-IN" sz="1100" b="1" dirty="0"/>
              <a:t>No </a:t>
            </a:r>
          </a:p>
          <a:p>
            <a:pPr marL="0" indent="0">
              <a:lnSpc>
                <a:spcPct val="110000"/>
              </a:lnSpc>
              <a:buNone/>
            </a:pPr>
            <a:r>
              <a:rPr lang="en-IN" sz="1100" dirty="0"/>
              <a:t>Whether it or its associates have received any compensation for products or services other than investment banking or merchant banking or brokerage services from the subject company in the past 12 months – </a:t>
            </a:r>
            <a:r>
              <a:rPr lang="en-IN" sz="1100" b="1" dirty="0"/>
              <a:t>No</a:t>
            </a:r>
            <a:r>
              <a:rPr lang="en-IN" sz="1100" dirty="0"/>
              <a:t> </a:t>
            </a:r>
          </a:p>
          <a:p>
            <a:pPr marL="0" indent="0">
              <a:lnSpc>
                <a:spcPct val="110000"/>
              </a:lnSpc>
              <a:buNone/>
            </a:pPr>
            <a:r>
              <a:rPr lang="en-IN" sz="1100" dirty="0"/>
              <a:t>Whether the subject company is or was a client during twelve months preceding the date of distribution of the research report and the types of services provided – </a:t>
            </a:r>
            <a:r>
              <a:rPr lang="en-IN" sz="1100" b="1" dirty="0"/>
              <a:t>No </a:t>
            </a:r>
          </a:p>
          <a:p>
            <a:pPr marL="0" indent="0">
              <a:lnSpc>
                <a:spcPct val="110000"/>
              </a:lnSpc>
              <a:buNone/>
            </a:pPr>
            <a:r>
              <a:rPr lang="en-IN" sz="1100" dirty="0"/>
              <a:t>Whether the research analyst has served as an officer, director or employee of the subject company – </a:t>
            </a:r>
            <a:r>
              <a:rPr lang="en-IN" sz="1100" b="1" dirty="0"/>
              <a:t>No</a:t>
            </a:r>
            <a:r>
              <a:rPr lang="en-IN" sz="1100" dirty="0"/>
              <a:t> </a:t>
            </a:r>
          </a:p>
          <a:p>
            <a:pPr marL="0" indent="0">
              <a:lnSpc>
                <a:spcPct val="110000"/>
              </a:lnSpc>
              <a:buNone/>
            </a:pPr>
            <a:r>
              <a:rPr lang="en-IN" sz="1100" dirty="0"/>
              <a:t>Whether the research analyst or research entity has been engaged in market making activity for the subject company – </a:t>
            </a:r>
            <a:r>
              <a:rPr lang="en-IN" sz="1100" b="1" dirty="0"/>
              <a:t>No</a:t>
            </a:r>
            <a:endParaRPr lang="en-IN" sz="1100" dirty="0"/>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791096BB-A535-4920-9246-511431456C1D}"/>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F993BE1B-F5A3-4697-8BC7-EE160F23C04B}"/>
              </a:ext>
            </a:extLst>
          </p:cNvPr>
          <p:cNvSpPr txBox="1">
            <a:spLocks/>
          </p:cNvSpPr>
          <p:nvPr/>
        </p:nvSpPr>
        <p:spPr>
          <a:xfrm>
            <a:off x="9296443"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sp>
        <p:nvSpPr>
          <p:cNvPr id="4" name="Slide Number Placeholder 3">
            <a:extLst>
              <a:ext uri="{FF2B5EF4-FFF2-40B4-BE49-F238E27FC236}">
                <a16:creationId xmlns:a16="http://schemas.microsoft.com/office/drawing/2014/main" id="{DBC7C485-6CE5-47CE-A522-A24C72BB1377}"/>
              </a:ext>
            </a:extLst>
          </p:cNvPr>
          <p:cNvSpPr>
            <a:spLocks noGrp="1"/>
          </p:cNvSpPr>
          <p:nvPr>
            <p:ph type="sldNum" sz="quarter" idx="12"/>
          </p:nvPr>
        </p:nvSpPr>
        <p:spPr>
          <a:xfrm>
            <a:off x="4724398" y="6485716"/>
            <a:ext cx="2743200" cy="365125"/>
          </a:xfrm>
        </p:spPr>
        <p:txBody>
          <a:bodyPr/>
          <a:lstStyle/>
          <a:p>
            <a:pPr algn="ctr"/>
            <a:fld id="{61EE498F-2481-4D25-A25D-E78A7BC24141}" type="slidenum">
              <a:rPr lang="en-IN" smtClean="0"/>
              <a:pPr algn="ctr"/>
              <a:t>3</a:t>
            </a:fld>
            <a:endParaRPr lang="en-IN" dirty="0"/>
          </a:p>
        </p:txBody>
      </p:sp>
      <p:pic>
        <p:nvPicPr>
          <p:cNvPr id="10" name="Picture 9">
            <a:extLst>
              <a:ext uri="{FF2B5EF4-FFF2-40B4-BE49-F238E27FC236}">
                <a16:creationId xmlns:a16="http://schemas.microsoft.com/office/drawing/2014/main" id="{EB8D66A9-3E6B-4A78-9D74-F5BFBC493EC2}"/>
              </a:ext>
            </a:extLst>
          </p:cNvPr>
          <p:cNvPicPr>
            <a:picLocks noChangeAspect="1"/>
          </p:cNvPicPr>
          <p:nvPr/>
        </p:nvPicPr>
        <p:blipFill>
          <a:blip r:embed="rId4"/>
          <a:stretch>
            <a:fillRect/>
          </a:stretch>
        </p:blipFill>
        <p:spPr>
          <a:xfrm>
            <a:off x="10475229" y="102725"/>
            <a:ext cx="1590249" cy="673647"/>
          </a:xfrm>
          <a:prstGeom prst="rect">
            <a:avLst/>
          </a:prstGeom>
        </p:spPr>
      </p:pic>
    </p:spTree>
    <p:extLst>
      <p:ext uri="{BB962C8B-B14F-4D97-AF65-F5344CB8AC3E}">
        <p14:creationId xmlns:p14="http://schemas.microsoft.com/office/powerpoint/2010/main" val="991673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Thought process</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400" y="6492874"/>
            <a:ext cx="2743200" cy="365125"/>
          </a:xfrm>
        </p:spPr>
        <p:txBody>
          <a:bodyPr/>
          <a:lstStyle/>
          <a:p>
            <a:pPr algn="ctr"/>
            <a:fld id="{61EE498F-2481-4D25-A25D-E78A7BC24141}" type="slidenum">
              <a:rPr lang="en-IN" smtClean="0"/>
              <a:pPr algn="ctr"/>
              <a:t>4</a:t>
            </a:fld>
            <a:endParaRPr lang="en-IN"/>
          </a:p>
        </p:txBody>
      </p:sp>
      <p:graphicFrame>
        <p:nvGraphicFramePr>
          <p:cNvPr id="6" name="Diagram 5">
            <a:extLst>
              <a:ext uri="{FF2B5EF4-FFF2-40B4-BE49-F238E27FC236}">
                <a16:creationId xmlns:a16="http://schemas.microsoft.com/office/drawing/2014/main" id="{DE6F57A5-E4AC-FE22-93F8-F0427AFDE522}"/>
              </a:ext>
            </a:extLst>
          </p:cNvPr>
          <p:cNvGraphicFramePr/>
          <p:nvPr>
            <p:extLst>
              <p:ext uri="{D42A27DB-BD31-4B8C-83A1-F6EECF244321}">
                <p14:modId xmlns:p14="http://schemas.microsoft.com/office/powerpoint/2010/main" val="2513384832"/>
              </p:ext>
            </p:extLst>
          </p:nvPr>
        </p:nvGraphicFramePr>
        <p:xfrm>
          <a:off x="2032000" y="1502434"/>
          <a:ext cx="8128000" cy="3853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5856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Basic numbers</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graphicFrame>
        <p:nvGraphicFramePr>
          <p:cNvPr id="3" name="Table 3">
            <a:extLst>
              <a:ext uri="{FF2B5EF4-FFF2-40B4-BE49-F238E27FC236}">
                <a16:creationId xmlns:a16="http://schemas.microsoft.com/office/drawing/2014/main" id="{E65B8E69-D487-42D1-93E7-A5FEABFE7356}"/>
              </a:ext>
            </a:extLst>
          </p:cNvPr>
          <p:cNvGraphicFramePr>
            <a:graphicFrameLocks noGrp="1"/>
          </p:cNvGraphicFramePr>
          <p:nvPr>
            <p:extLst>
              <p:ext uri="{D42A27DB-BD31-4B8C-83A1-F6EECF244321}">
                <p14:modId xmlns:p14="http://schemas.microsoft.com/office/powerpoint/2010/main" val="1153645849"/>
              </p:ext>
            </p:extLst>
          </p:nvPr>
        </p:nvGraphicFramePr>
        <p:xfrm>
          <a:off x="126523" y="1830283"/>
          <a:ext cx="11950458" cy="3823851"/>
        </p:xfrm>
        <a:graphic>
          <a:graphicData uri="http://schemas.openxmlformats.org/drawingml/2006/table">
            <a:tbl>
              <a:tblPr firstRow="1" bandRow="1">
                <a:tableStyleId>{5940675A-B579-460E-94D1-54222C63F5DA}</a:tableStyleId>
              </a:tblPr>
              <a:tblGrid>
                <a:gridCol w="3983486">
                  <a:extLst>
                    <a:ext uri="{9D8B030D-6E8A-4147-A177-3AD203B41FA5}">
                      <a16:colId xmlns:a16="http://schemas.microsoft.com/office/drawing/2014/main" val="1238392662"/>
                    </a:ext>
                  </a:extLst>
                </a:gridCol>
                <a:gridCol w="3983486">
                  <a:extLst>
                    <a:ext uri="{9D8B030D-6E8A-4147-A177-3AD203B41FA5}">
                      <a16:colId xmlns:a16="http://schemas.microsoft.com/office/drawing/2014/main" val="3716891260"/>
                    </a:ext>
                  </a:extLst>
                </a:gridCol>
                <a:gridCol w="3983486">
                  <a:extLst>
                    <a:ext uri="{9D8B030D-6E8A-4147-A177-3AD203B41FA5}">
                      <a16:colId xmlns:a16="http://schemas.microsoft.com/office/drawing/2014/main" val="316994886"/>
                    </a:ext>
                  </a:extLst>
                </a:gridCol>
              </a:tblGrid>
              <a:tr h="544012">
                <a:tc>
                  <a:txBody>
                    <a:bodyPr/>
                    <a:lstStyle/>
                    <a:p>
                      <a:pPr algn="just"/>
                      <a:r>
                        <a:rPr lang="en-IN" sz="1700" dirty="0"/>
                        <a:t>Market cap:                                         3,000 cr</a:t>
                      </a:r>
                    </a:p>
                  </a:txBody>
                  <a:tcPr/>
                </a:tc>
                <a:tc>
                  <a:txBody>
                    <a:bodyPr/>
                    <a:lstStyle/>
                    <a:p>
                      <a:r>
                        <a:rPr lang="en-IN" sz="1700" dirty="0"/>
                        <a:t>Net worth:                                           3,000 cr</a:t>
                      </a:r>
                    </a:p>
                  </a:txBody>
                  <a:tcPr/>
                </a:tc>
                <a:tc>
                  <a:txBody>
                    <a:bodyPr/>
                    <a:lstStyle/>
                    <a:p>
                      <a:r>
                        <a:rPr lang="en-IN" sz="1700" dirty="0"/>
                        <a:t>Debt:                                                  10,914 cr</a:t>
                      </a:r>
                    </a:p>
                  </a:txBody>
                  <a:tcPr/>
                </a:tc>
                <a:extLst>
                  <a:ext uri="{0D108BD9-81ED-4DB2-BD59-A6C34878D82A}">
                    <a16:rowId xmlns:a16="http://schemas.microsoft.com/office/drawing/2014/main" val="1051908532"/>
                  </a:ext>
                </a:extLst>
              </a:tr>
              <a:tr h="5440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Current Price:                                        480.00</a:t>
                      </a:r>
                    </a:p>
                  </a:txBody>
                  <a:tcPr/>
                </a:tc>
                <a:tc>
                  <a:txBody>
                    <a:bodyPr/>
                    <a:lstStyle/>
                    <a:p>
                      <a:r>
                        <a:rPr lang="en-IN" sz="1700" dirty="0"/>
                        <a:t>Book Value:                                           480.00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Face Value:                                                    10</a:t>
                      </a:r>
                    </a:p>
                  </a:txBody>
                  <a:tcPr/>
                </a:tc>
                <a:extLst>
                  <a:ext uri="{0D108BD9-81ED-4DB2-BD59-A6C34878D82A}">
                    <a16:rowId xmlns:a16="http://schemas.microsoft.com/office/drawing/2014/main" val="3252078706"/>
                  </a:ext>
                </a:extLst>
              </a:tr>
              <a:tr h="544012">
                <a:tc>
                  <a:txBody>
                    <a:bodyPr/>
                    <a:lstStyle/>
                    <a:p>
                      <a:r>
                        <a:rPr lang="en-IN" sz="1700" dirty="0"/>
                        <a:t>TTM P/E:                                                     7.30</a:t>
                      </a:r>
                    </a:p>
                  </a:txBody>
                  <a:tcPr/>
                </a:tc>
                <a:tc>
                  <a:txBody>
                    <a:bodyPr/>
                    <a:lstStyle/>
                    <a:p>
                      <a:r>
                        <a:rPr lang="en-IN" sz="1700" dirty="0"/>
                        <a:t>ROA:                                                           3.0%</a:t>
                      </a:r>
                    </a:p>
                  </a:txBody>
                  <a:tcPr/>
                </a:tc>
                <a:tc>
                  <a:txBody>
                    <a:bodyPr/>
                    <a:lstStyle/>
                    <a:p>
                      <a:r>
                        <a:rPr lang="en-IN" sz="1700" dirty="0"/>
                        <a:t>ROAE:                                                       14.8% </a:t>
                      </a:r>
                    </a:p>
                  </a:txBody>
                  <a:tcPr/>
                </a:tc>
                <a:extLst>
                  <a:ext uri="{0D108BD9-81ED-4DB2-BD59-A6C34878D82A}">
                    <a16:rowId xmlns:a16="http://schemas.microsoft.com/office/drawing/2014/main" val="3280077638"/>
                  </a:ext>
                </a:extLst>
              </a:tr>
              <a:tr h="6264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GNPA:                                                         4.1%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NNPA:                                                         1.5%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CRAR:                                                          32%</a:t>
                      </a:r>
                    </a:p>
                  </a:txBody>
                  <a:tcPr/>
                </a:tc>
                <a:extLst>
                  <a:ext uri="{0D108BD9-81ED-4DB2-BD59-A6C34878D82A}">
                    <a16:rowId xmlns:a16="http://schemas.microsoft.com/office/drawing/2014/main" val="573131795"/>
                  </a:ext>
                </a:extLst>
              </a:tr>
              <a:tr h="6264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Loan Book CAGR 5 years: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NII CAGR 5 Years:                                         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PAT CAGR 5 Years:                                     11%</a:t>
                      </a:r>
                    </a:p>
                  </a:txBody>
                  <a:tcPr/>
                </a:tc>
                <a:extLst>
                  <a:ext uri="{0D108BD9-81ED-4DB2-BD59-A6C34878D82A}">
                    <a16:rowId xmlns:a16="http://schemas.microsoft.com/office/drawing/2014/main" val="2956719415"/>
                  </a:ext>
                </a:extLst>
              </a:tr>
              <a:tr h="9389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Promoter Holding:                               37.13%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Pledged percentage:                             0.00%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700" dirty="0"/>
                        <a:t>Change Promoter Holding 3 Years:     0.00% </a:t>
                      </a:r>
                    </a:p>
                  </a:txBody>
                  <a:tcPr/>
                </a:tc>
                <a:extLst>
                  <a:ext uri="{0D108BD9-81ED-4DB2-BD59-A6C34878D82A}">
                    <a16:rowId xmlns:a16="http://schemas.microsoft.com/office/drawing/2014/main" val="2731788077"/>
                  </a:ext>
                </a:extLst>
              </a:tr>
            </a:tbl>
          </a:graphicData>
        </a:graphic>
      </p:graphicFrame>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400" y="6492874"/>
            <a:ext cx="2743200" cy="365125"/>
          </a:xfrm>
        </p:spPr>
        <p:txBody>
          <a:bodyPr/>
          <a:lstStyle/>
          <a:p>
            <a:pPr algn="ctr"/>
            <a:fld id="{61EE498F-2481-4D25-A25D-E78A7BC24141}" type="slidenum">
              <a:rPr lang="en-IN" smtClean="0"/>
              <a:pPr algn="ctr"/>
              <a:t>5</a:t>
            </a:fld>
            <a:endParaRPr lang="en-IN"/>
          </a:p>
        </p:txBody>
      </p:sp>
    </p:spTree>
    <p:extLst>
      <p:ext uri="{BB962C8B-B14F-4D97-AF65-F5344CB8AC3E}">
        <p14:creationId xmlns:p14="http://schemas.microsoft.com/office/powerpoint/2010/main" val="3765139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Business Model</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11" name="Content Placeholder 2">
            <a:extLst>
              <a:ext uri="{FF2B5EF4-FFF2-40B4-BE49-F238E27FC236}">
                <a16:creationId xmlns:a16="http://schemas.microsoft.com/office/drawing/2014/main" id="{B35648C5-98E1-4A81-AC58-A11E31D00B12}"/>
              </a:ext>
            </a:extLst>
          </p:cNvPr>
          <p:cNvSpPr txBox="1">
            <a:spLocks/>
          </p:cNvSpPr>
          <p:nvPr/>
        </p:nvSpPr>
        <p:spPr>
          <a:xfrm>
            <a:off x="138024" y="4940300"/>
            <a:ext cx="11938957" cy="14068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b="0" i="0" dirty="0">
                <a:solidFill>
                  <a:srgbClr val="000000"/>
                </a:solidFill>
                <a:effectLst/>
                <a:latin typeface="Calibri (body)"/>
              </a:rPr>
              <a:t>Housing Finance company focused on Tier II, III, and IV cities</a:t>
            </a:r>
          </a:p>
          <a:p>
            <a:pPr algn="l" fontAlgn="base">
              <a:lnSpc>
                <a:spcPct val="120000"/>
              </a:lnSpc>
            </a:pPr>
            <a:r>
              <a:rPr lang="en-US" sz="1700" dirty="0">
                <a:solidFill>
                  <a:srgbClr val="000000"/>
                </a:solidFill>
                <a:latin typeface="Calibri (body)"/>
              </a:rPr>
              <a:t>Products: Home loans and Home Equity options like – Loans against property</a:t>
            </a:r>
            <a:endParaRPr lang="en-US" sz="1700" b="0" i="0" dirty="0">
              <a:solidFill>
                <a:srgbClr val="000000"/>
              </a:solidFill>
              <a:effectLst/>
              <a:latin typeface="Calibri (body)"/>
            </a:endParaRPr>
          </a:p>
        </p:txBody>
      </p:sp>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6</a:t>
            </a:fld>
            <a:endParaRPr lang="en-IN" dirty="0"/>
          </a:p>
        </p:txBody>
      </p:sp>
      <p:pic>
        <p:nvPicPr>
          <p:cNvPr id="13" name="Picture 12">
            <a:extLst>
              <a:ext uri="{FF2B5EF4-FFF2-40B4-BE49-F238E27FC236}">
                <a16:creationId xmlns:a16="http://schemas.microsoft.com/office/drawing/2014/main" id="{65C2746B-D25A-9C19-A576-CF9A26A8F62A}"/>
              </a:ext>
            </a:extLst>
          </p:cNvPr>
          <p:cNvPicPr>
            <a:picLocks noChangeAspect="1"/>
          </p:cNvPicPr>
          <p:nvPr/>
        </p:nvPicPr>
        <p:blipFill>
          <a:blip r:embed="rId3"/>
          <a:stretch>
            <a:fillRect/>
          </a:stretch>
        </p:blipFill>
        <p:spPr>
          <a:xfrm>
            <a:off x="1371578" y="1052022"/>
            <a:ext cx="9448844" cy="3742558"/>
          </a:xfrm>
          <a:prstGeom prst="rect">
            <a:avLst/>
          </a:prstGeom>
        </p:spPr>
      </p:pic>
    </p:spTree>
    <p:extLst>
      <p:ext uri="{BB962C8B-B14F-4D97-AF65-F5344CB8AC3E}">
        <p14:creationId xmlns:p14="http://schemas.microsoft.com/office/powerpoint/2010/main" val="1419009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Business Model</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11" name="Content Placeholder 2">
            <a:extLst>
              <a:ext uri="{FF2B5EF4-FFF2-40B4-BE49-F238E27FC236}">
                <a16:creationId xmlns:a16="http://schemas.microsoft.com/office/drawing/2014/main" id="{B35648C5-98E1-4A81-AC58-A11E31D00B12}"/>
              </a:ext>
            </a:extLst>
          </p:cNvPr>
          <p:cNvSpPr txBox="1">
            <a:spLocks/>
          </p:cNvSpPr>
          <p:nvPr/>
        </p:nvSpPr>
        <p:spPr>
          <a:xfrm>
            <a:off x="138024" y="4940300"/>
            <a:ext cx="11938957" cy="14068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Customers – Over 51% self-employed non-professionals and balance salaried individuals</a:t>
            </a:r>
            <a:endParaRPr lang="en-US" sz="1700" b="0" i="0" dirty="0">
              <a:solidFill>
                <a:srgbClr val="000000"/>
              </a:solidFill>
              <a:effectLst/>
              <a:latin typeface="Calibri (body)"/>
            </a:endParaRPr>
          </a:p>
          <a:p>
            <a:pPr algn="l" fontAlgn="base">
              <a:lnSpc>
                <a:spcPct val="120000"/>
              </a:lnSpc>
            </a:pPr>
            <a:r>
              <a:rPr lang="en-US" sz="1700" b="0" i="0" dirty="0">
                <a:solidFill>
                  <a:srgbClr val="000000"/>
                </a:solidFill>
                <a:effectLst/>
                <a:latin typeface="Calibri (body)"/>
              </a:rPr>
              <a:t>Average Loan size of around 12 lakh</a:t>
            </a:r>
          </a:p>
        </p:txBody>
      </p:sp>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7</a:t>
            </a:fld>
            <a:endParaRPr lang="en-IN" dirty="0"/>
          </a:p>
        </p:txBody>
      </p:sp>
      <p:pic>
        <p:nvPicPr>
          <p:cNvPr id="13" name="Picture 12">
            <a:extLst>
              <a:ext uri="{FF2B5EF4-FFF2-40B4-BE49-F238E27FC236}">
                <a16:creationId xmlns:a16="http://schemas.microsoft.com/office/drawing/2014/main" id="{4A34E9C6-32FF-BCF5-A7FF-3B75A37A93FB}"/>
              </a:ext>
            </a:extLst>
          </p:cNvPr>
          <p:cNvPicPr>
            <a:picLocks noChangeAspect="1"/>
          </p:cNvPicPr>
          <p:nvPr/>
        </p:nvPicPr>
        <p:blipFill>
          <a:blip r:embed="rId3"/>
          <a:stretch>
            <a:fillRect/>
          </a:stretch>
        </p:blipFill>
        <p:spPr>
          <a:xfrm>
            <a:off x="921625" y="1040138"/>
            <a:ext cx="10371754" cy="3754441"/>
          </a:xfrm>
          <a:prstGeom prst="rect">
            <a:avLst/>
          </a:prstGeom>
        </p:spPr>
      </p:pic>
    </p:spTree>
    <p:extLst>
      <p:ext uri="{BB962C8B-B14F-4D97-AF65-F5344CB8AC3E}">
        <p14:creationId xmlns:p14="http://schemas.microsoft.com/office/powerpoint/2010/main" val="2368489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Business Model</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11" name="Content Placeholder 2">
            <a:extLst>
              <a:ext uri="{FF2B5EF4-FFF2-40B4-BE49-F238E27FC236}">
                <a16:creationId xmlns:a16="http://schemas.microsoft.com/office/drawing/2014/main" id="{B35648C5-98E1-4A81-AC58-A11E31D00B12}"/>
              </a:ext>
            </a:extLst>
          </p:cNvPr>
          <p:cNvSpPr txBox="1">
            <a:spLocks/>
          </p:cNvSpPr>
          <p:nvPr/>
        </p:nvSpPr>
        <p:spPr>
          <a:xfrm>
            <a:off x="138024" y="4940300"/>
            <a:ext cx="11938957" cy="14068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N</a:t>
            </a:r>
            <a:r>
              <a:rPr lang="en-US" sz="1700" b="0" i="0" dirty="0">
                <a:solidFill>
                  <a:srgbClr val="000000"/>
                </a:solidFill>
                <a:effectLst/>
                <a:latin typeface="Calibri (body)"/>
              </a:rPr>
              <a:t>etwork of 168 branches and 44 satellite centers spread across 12 states and 1 Union Territory</a:t>
            </a:r>
          </a:p>
          <a:p>
            <a:pPr algn="l" fontAlgn="base">
              <a:lnSpc>
                <a:spcPct val="120000"/>
              </a:lnSpc>
            </a:pPr>
            <a:r>
              <a:rPr lang="en-US" sz="1700" b="0" i="0" dirty="0">
                <a:solidFill>
                  <a:srgbClr val="000000"/>
                </a:solidFill>
                <a:effectLst/>
                <a:latin typeface="Calibri (body)"/>
              </a:rPr>
              <a:t>Loan Portfolio (~80%) concentrated in South India</a:t>
            </a:r>
          </a:p>
        </p:txBody>
      </p:sp>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8</a:t>
            </a:fld>
            <a:endParaRPr lang="en-IN" dirty="0"/>
          </a:p>
        </p:txBody>
      </p:sp>
      <p:pic>
        <p:nvPicPr>
          <p:cNvPr id="12" name="Picture 11">
            <a:extLst>
              <a:ext uri="{FF2B5EF4-FFF2-40B4-BE49-F238E27FC236}">
                <a16:creationId xmlns:a16="http://schemas.microsoft.com/office/drawing/2014/main" id="{7916D1B9-CA3F-1BBA-0290-CEE85613FE1E}"/>
              </a:ext>
            </a:extLst>
          </p:cNvPr>
          <p:cNvPicPr>
            <a:picLocks noChangeAspect="1"/>
          </p:cNvPicPr>
          <p:nvPr/>
        </p:nvPicPr>
        <p:blipFill>
          <a:blip r:embed="rId3"/>
          <a:stretch>
            <a:fillRect/>
          </a:stretch>
        </p:blipFill>
        <p:spPr>
          <a:xfrm>
            <a:off x="1073283" y="1152867"/>
            <a:ext cx="10068437" cy="3511431"/>
          </a:xfrm>
          <a:prstGeom prst="rect">
            <a:avLst/>
          </a:prstGeom>
        </p:spPr>
      </p:pic>
    </p:spTree>
    <p:extLst>
      <p:ext uri="{BB962C8B-B14F-4D97-AF65-F5344CB8AC3E}">
        <p14:creationId xmlns:p14="http://schemas.microsoft.com/office/powerpoint/2010/main" val="382980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Investment Rationale</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9</a:t>
            </a:fld>
            <a:endParaRPr lang="en-IN" dirty="0"/>
          </a:p>
        </p:txBody>
      </p:sp>
      <p:graphicFrame>
        <p:nvGraphicFramePr>
          <p:cNvPr id="3" name="Diagram 2">
            <a:extLst>
              <a:ext uri="{FF2B5EF4-FFF2-40B4-BE49-F238E27FC236}">
                <a16:creationId xmlns:a16="http://schemas.microsoft.com/office/drawing/2014/main" id="{5A7AE9C2-4730-A782-ACD6-9EF8DFB5DC8B}"/>
              </a:ext>
            </a:extLst>
          </p:cNvPr>
          <p:cNvGraphicFramePr/>
          <p:nvPr>
            <p:extLst>
              <p:ext uri="{D42A27DB-BD31-4B8C-83A1-F6EECF244321}">
                <p14:modId xmlns:p14="http://schemas.microsoft.com/office/powerpoint/2010/main" val="2658274719"/>
              </p:ext>
            </p:extLst>
          </p:nvPr>
        </p:nvGraphicFramePr>
        <p:xfrm>
          <a:off x="1758947" y="1431986"/>
          <a:ext cx="8674102" cy="3853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5135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Loan Book</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10</a:t>
            </a:fld>
            <a:endParaRPr lang="en-IN" dirty="0"/>
          </a:p>
        </p:txBody>
      </p:sp>
      <p:pic>
        <p:nvPicPr>
          <p:cNvPr id="15" name="Picture 14">
            <a:extLst>
              <a:ext uri="{FF2B5EF4-FFF2-40B4-BE49-F238E27FC236}">
                <a16:creationId xmlns:a16="http://schemas.microsoft.com/office/drawing/2014/main" id="{D4C26DA5-CFEE-C0A0-C800-C0A0D0FA70DB}"/>
              </a:ext>
            </a:extLst>
          </p:cNvPr>
          <p:cNvPicPr>
            <a:picLocks noChangeAspect="1"/>
          </p:cNvPicPr>
          <p:nvPr/>
        </p:nvPicPr>
        <p:blipFill>
          <a:blip r:embed="rId3"/>
          <a:stretch>
            <a:fillRect/>
          </a:stretch>
        </p:blipFill>
        <p:spPr>
          <a:xfrm>
            <a:off x="4810905" y="3819665"/>
            <a:ext cx="7254573" cy="2604194"/>
          </a:xfrm>
          <a:prstGeom prst="rect">
            <a:avLst/>
          </a:prstGeom>
        </p:spPr>
      </p:pic>
      <p:pic>
        <p:nvPicPr>
          <p:cNvPr id="17" name="Picture 16">
            <a:extLst>
              <a:ext uri="{FF2B5EF4-FFF2-40B4-BE49-F238E27FC236}">
                <a16:creationId xmlns:a16="http://schemas.microsoft.com/office/drawing/2014/main" id="{439A4F75-9AEA-D97F-50B4-03675F8B419C}"/>
              </a:ext>
            </a:extLst>
          </p:cNvPr>
          <p:cNvPicPr>
            <a:picLocks noChangeAspect="1"/>
          </p:cNvPicPr>
          <p:nvPr/>
        </p:nvPicPr>
        <p:blipFill>
          <a:blip r:embed="rId4"/>
          <a:stretch>
            <a:fillRect/>
          </a:stretch>
        </p:blipFill>
        <p:spPr>
          <a:xfrm>
            <a:off x="126521" y="1001676"/>
            <a:ext cx="7266075" cy="2604194"/>
          </a:xfrm>
          <a:prstGeom prst="rect">
            <a:avLst/>
          </a:prstGeom>
        </p:spPr>
      </p:pic>
      <p:sp>
        <p:nvSpPr>
          <p:cNvPr id="18" name="Content Placeholder 2">
            <a:extLst>
              <a:ext uri="{FF2B5EF4-FFF2-40B4-BE49-F238E27FC236}">
                <a16:creationId xmlns:a16="http://schemas.microsoft.com/office/drawing/2014/main" id="{0F84DF68-F233-5ED6-C928-A507CC2080EB}"/>
              </a:ext>
            </a:extLst>
          </p:cNvPr>
          <p:cNvSpPr txBox="1">
            <a:spLocks/>
          </p:cNvSpPr>
          <p:nvPr/>
        </p:nvSpPr>
        <p:spPr>
          <a:xfrm>
            <a:off x="126521" y="3819664"/>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FY 19-FY 23 – 3% Loan book CAGR</a:t>
            </a:r>
          </a:p>
          <a:p>
            <a:pPr algn="l" fontAlgn="base">
              <a:lnSpc>
                <a:spcPct val="120000"/>
              </a:lnSpc>
            </a:pPr>
            <a:r>
              <a:rPr lang="en-US" sz="1700" dirty="0">
                <a:solidFill>
                  <a:srgbClr val="000000"/>
                </a:solidFill>
                <a:latin typeface="Calibri (body)"/>
              </a:rPr>
              <a:t>New MD and CEO in Feb’22 – Mr. K. Swaminathan</a:t>
            </a:r>
          </a:p>
          <a:p>
            <a:pPr algn="l" fontAlgn="base">
              <a:lnSpc>
                <a:spcPct val="120000"/>
              </a:lnSpc>
            </a:pPr>
            <a:r>
              <a:rPr lang="en-US" sz="1700" dirty="0">
                <a:solidFill>
                  <a:srgbClr val="000000"/>
                </a:solidFill>
                <a:latin typeface="Calibri (body)"/>
              </a:rPr>
              <a:t>Verticalization of business: Separate Sales and Collection verticals</a:t>
            </a:r>
          </a:p>
          <a:p>
            <a:pPr algn="l" fontAlgn="base">
              <a:lnSpc>
                <a:spcPct val="120000"/>
              </a:lnSpc>
            </a:pPr>
            <a:r>
              <a:rPr lang="en-US" sz="1700" b="0" i="0" dirty="0">
                <a:solidFill>
                  <a:srgbClr val="000000"/>
                </a:solidFill>
                <a:effectLst/>
                <a:latin typeface="Calibri (body)"/>
              </a:rPr>
              <a:t>Focus on controlling BT Outs</a:t>
            </a:r>
          </a:p>
        </p:txBody>
      </p:sp>
      <p:sp>
        <p:nvSpPr>
          <p:cNvPr id="19" name="Content Placeholder 2">
            <a:extLst>
              <a:ext uri="{FF2B5EF4-FFF2-40B4-BE49-F238E27FC236}">
                <a16:creationId xmlns:a16="http://schemas.microsoft.com/office/drawing/2014/main" id="{1DF6D2F8-EC0A-936F-1B52-3487A8704169}"/>
              </a:ext>
            </a:extLst>
          </p:cNvPr>
          <p:cNvSpPr txBox="1">
            <a:spLocks/>
          </p:cNvSpPr>
          <p:nvPr/>
        </p:nvSpPr>
        <p:spPr>
          <a:xfrm>
            <a:off x="7490607" y="1001677"/>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Stagnation in Disbursements post FY 16 and major fall post FY 19</a:t>
            </a:r>
            <a:endParaRPr lang="en-US" sz="1700" b="0" i="0" dirty="0">
              <a:solidFill>
                <a:srgbClr val="000000"/>
              </a:solidFill>
              <a:effectLst/>
              <a:latin typeface="Calibri (body)"/>
            </a:endParaRPr>
          </a:p>
          <a:p>
            <a:pPr algn="l" fontAlgn="base">
              <a:lnSpc>
                <a:spcPct val="120000"/>
              </a:lnSpc>
            </a:pPr>
            <a:r>
              <a:rPr lang="en-US" sz="1700" b="0" i="0" dirty="0">
                <a:solidFill>
                  <a:srgbClr val="000000"/>
                </a:solidFill>
                <a:effectLst/>
                <a:latin typeface="Calibri (body)"/>
              </a:rPr>
              <a:t>Non-salaried segment impacted by Demonetization, GST and Covid-19</a:t>
            </a:r>
          </a:p>
          <a:p>
            <a:pPr algn="l" fontAlgn="base">
              <a:lnSpc>
                <a:spcPct val="120000"/>
              </a:lnSpc>
            </a:pPr>
            <a:endParaRPr lang="en-US" sz="1700" b="0" i="0" dirty="0">
              <a:solidFill>
                <a:srgbClr val="000000"/>
              </a:solidFill>
              <a:effectLst/>
              <a:latin typeface="Calibri (body)"/>
            </a:endParaRPr>
          </a:p>
          <a:p>
            <a:pPr algn="l" fontAlgn="base">
              <a:lnSpc>
                <a:spcPct val="120000"/>
              </a:lnSpc>
            </a:pPr>
            <a:endParaRPr lang="en-US" sz="1700" b="0" i="0" dirty="0">
              <a:solidFill>
                <a:srgbClr val="000000"/>
              </a:solidFill>
              <a:effectLst/>
              <a:latin typeface="Calibri (body)"/>
            </a:endParaRPr>
          </a:p>
        </p:txBody>
      </p:sp>
    </p:spTree>
    <p:extLst>
      <p:ext uri="{BB962C8B-B14F-4D97-AF65-F5344CB8AC3E}">
        <p14:creationId xmlns:p14="http://schemas.microsoft.com/office/powerpoint/2010/main" val="1647667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Branch Expansion</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11</a:t>
            </a:fld>
            <a:endParaRPr lang="en-IN" dirty="0"/>
          </a:p>
        </p:txBody>
      </p:sp>
      <p:pic>
        <p:nvPicPr>
          <p:cNvPr id="12" name="Picture 11" descr="A close-up of text&#10;&#10;Description automatically generated">
            <a:extLst>
              <a:ext uri="{FF2B5EF4-FFF2-40B4-BE49-F238E27FC236}">
                <a16:creationId xmlns:a16="http://schemas.microsoft.com/office/drawing/2014/main" id="{7202E847-52F8-07A5-67DF-730BB87BAD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398" y="4277964"/>
            <a:ext cx="7266076" cy="1499424"/>
          </a:xfrm>
          <a:prstGeom prst="rect">
            <a:avLst/>
          </a:prstGeom>
        </p:spPr>
      </p:pic>
      <p:pic>
        <p:nvPicPr>
          <p:cNvPr id="15" name="Picture 14">
            <a:extLst>
              <a:ext uri="{FF2B5EF4-FFF2-40B4-BE49-F238E27FC236}">
                <a16:creationId xmlns:a16="http://schemas.microsoft.com/office/drawing/2014/main" id="{9F5E7390-CA76-942B-D750-1E99D1876501}"/>
              </a:ext>
            </a:extLst>
          </p:cNvPr>
          <p:cNvPicPr>
            <a:picLocks noChangeAspect="1"/>
          </p:cNvPicPr>
          <p:nvPr/>
        </p:nvPicPr>
        <p:blipFill>
          <a:blip r:embed="rId4"/>
          <a:stretch>
            <a:fillRect/>
          </a:stretch>
        </p:blipFill>
        <p:spPr>
          <a:xfrm>
            <a:off x="126521" y="968681"/>
            <a:ext cx="7264982" cy="2612824"/>
          </a:xfrm>
          <a:prstGeom prst="rect">
            <a:avLst/>
          </a:prstGeom>
        </p:spPr>
      </p:pic>
      <p:sp>
        <p:nvSpPr>
          <p:cNvPr id="16" name="Content Placeholder 2">
            <a:extLst>
              <a:ext uri="{FF2B5EF4-FFF2-40B4-BE49-F238E27FC236}">
                <a16:creationId xmlns:a16="http://schemas.microsoft.com/office/drawing/2014/main" id="{638BCD82-14BD-2245-FA02-8C27DBABD678}"/>
              </a:ext>
            </a:extLst>
          </p:cNvPr>
          <p:cNvSpPr txBox="1">
            <a:spLocks/>
          </p:cNvSpPr>
          <p:nvPr/>
        </p:nvSpPr>
        <p:spPr>
          <a:xfrm>
            <a:off x="7490607" y="1001677"/>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b="0" i="0" dirty="0">
                <a:solidFill>
                  <a:srgbClr val="000000"/>
                </a:solidFill>
                <a:effectLst/>
                <a:latin typeface="Calibri (body)"/>
              </a:rPr>
              <a:t>Only </a:t>
            </a:r>
            <a:r>
              <a:rPr lang="en-US" sz="1700" dirty="0">
                <a:solidFill>
                  <a:srgbClr val="000000"/>
                </a:solidFill>
                <a:latin typeface="Calibri (body)"/>
              </a:rPr>
              <a:t>9 new centers between FY 19 – FY 22</a:t>
            </a:r>
          </a:p>
          <a:p>
            <a:pPr algn="l" fontAlgn="base">
              <a:lnSpc>
                <a:spcPct val="120000"/>
              </a:lnSpc>
            </a:pPr>
            <a:r>
              <a:rPr lang="en-US" sz="1700" dirty="0">
                <a:solidFill>
                  <a:srgbClr val="000000"/>
                </a:solidFill>
                <a:latin typeface="Calibri (body)"/>
              </a:rPr>
              <a:t>33 new centers in last 2 years</a:t>
            </a:r>
          </a:p>
          <a:p>
            <a:pPr algn="l" fontAlgn="base">
              <a:lnSpc>
                <a:spcPct val="120000"/>
              </a:lnSpc>
            </a:pPr>
            <a:r>
              <a:rPr lang="en-US" sz="1700" b="0" i="0" dirty="0">
                <a:solidFill>
                  <a:srgbClr val="000000"/>
                </a:solidFill>
                <a:effectLst/>
                <a:latin typeface="Calibri (body)"/>
              </a:rPr>
              <a:t>Targeting 40 new branches per year till FY 27</a:t>
            </a:r>
          </a:p>
          <a:p>
            <a:pPr algn="l" fontAlgn="base">
              <a:lnSpc>
                <a:spcPct val="120000"/>
              </a:lnSpc>
            </a:pPr>
            <a:endParaRPr lang="en-US" sz="1700" b="0" i="0" dirty="0">
              <a:solidFill>
                <a:srgbClr val="000000"/>
              </a:solidFill>
              <a:effectLst/>
              <a:latin typeface="Calibri (body)"/>
            </a:endParaRPr>
          </a:p>
          <a:p>
            <a:pPr algn="l" fontAlgn="base">
              <a:lnSpc>
                <a:spcPct val="120000"/>
              </a:lnSpc>
            </a:pPr>
            <a:endParaRPr lang="en-US" sz="1700" b="0" i="0" dirty="0">
              <a:solidFill>
                <a:srgbClr val="000000"/>
              </a:solidFill>
              <a:effectLst/>
              <a:latin typeface="Calibri (body)"/>
            </a:endParaRPr>
          </a:p>
        </p:txBody>
      </p:sp>
      <p:sp>
        <p:nvSpPr>
          <p:cNvPr id="17" name="Content Placeholder 2">
            <a:extLst>
              <a:ext uri="{FF2B5EF4-FFF2-40B4-BE49-F238E27FC236}">
                <a16:creationId xmlns:a16="http://schemas.microsoft.com/office/drawing/2014/main" id="{EBEE038F-AA85-B427-B4F1-A9863005FE24}"/>
              </a:ext>
            </a:extLst>
          </p:cNvPr>
          <p:cNvSpPr txBox="1">
            <a:spLocks/>
          </p:cNvSpPr>
          <p:nvPr/>
        </p:nvSpPr>
        <p:spPr>
          <a:xfrm>
            <a:off x="126521" y="3819664"/>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b="0" i="0" dirty="0">
                <a:solidFill>
                  <a:srgbClr val="000000"/>
                </a:solidFill>
                <a:effectLst/>
                <a:latin typeface="Calibri (body)"/>
              </a:rPr>
              <a:t>Targeting 20,000 cr</a:t>
            </a:r>
            <a:r>
              <a:rPr lang="en-US" sz="1700" dirty="0">
                <a:solidFill>
                  <a:srgbClr val="000000"/>
                </a:solidFill>
                <a:latin typeface="Calibri (body)"/>
              </a:rPr>
              <a:t>. loan book by FY 27</a:t>
            </a:r>
          </a:p>
          <a:p>
            <a:pPr algn="l" fontAlgn="base">
              <a:lnSpc>
                <a:spcPct val="120000"/>
              </a:lnSpc>
            </a:pPr>
            <a:r>
              <a:rPr lang="en-US" sz="1700" b="0" i="0" dirty="0">
                <a:solidFill>
                  <a:srgbClr val="000000"/>
                </a:solidFill>
                <a:effectLst/>
                <a:latin typeface="Calibri (body)"/>
              </a:rPr>
              <a:t>Steps taken FY 23 onwards</a:t>
            </a:r>
          </a:p>
          <a:p>
            <a:pPr lvl="1" fontAlgn="base">
              <a:lnSpc>
                <a:spcPct val="120000"/>
              </a:lnSpc>
            </a:pPr>
            <a:r>
              <a:rPr lang="en-US" sz="1700" dirty="0">
                <a:solidFill>
                  <a:srgbClr val="000000"/>
                </a:solidFill>
                <a:latin typeface="Calibri (body)"/>
              </a:rPr>
              <a:t>200 + personnel sales team</a:t>
            </a:r>
          </a:p>
          <a:p>
            <a:pPr lvl="1" fontAlgn="base">
              <a:lnSpc>
                <a:spcPct val="120000"/>
              </a:lnSpc>
            </a:pPr>
            <a:r>
              <a:rPr lang="en-US" sz="1700" b="0" i="0" dirty="0">
                <a:solidFill>
                  <a:srgbClr val="000000"/>
                </a:solidFill>
                <a:effectLst/>
                <a:latin typeface="Calibri (body)"/>
              </a:rPr>
              <a:t>Implementation of new IT Platform</a:t>
            </a:r>
          </a:p>
          <a:p>
            <a:pPr lvl="1" fontAlgn="base">
              <a:lnSpc>
                <a:spcPct val="120000"/>
              </a:lnSpc>
            </a:pPr>
            <a:r>
              <a:rPr lang="en-US" sz="1700" dirty="0">
                <a:solidFill>
                  <a:srgbClr val="000000"/>
                </a:solidFill>
                <a:latin typeface="Calibri (body)"/>
              </a:rPr>
              <a:t>Controlling BT outs</a:t>
            </a:r>
          </a:p>
          <a:p>
            <a:pPr lvl="1" fontAlgn="base">
              <a:lnSpc>
                <a:spcPct val="120000"/>
              </a:lnSpc>
            </a:pPr>
            <a:r>
              <a:rPr lang="en-US" sz="1700" b="0" i="0" dirty="0">
                <a:solidFill>
                  <a:srgbClr val="000000"/>
                </a:solidFill>
                <a:effectLst/>
                <a:latin typeface="Calibri (body)"/>
              </a:rPr>
              <a:t>Branch network expansion</a:t>
            </a:r>
          </a:p>
        </p:txBody>
      </p:sp>
    </p:spTree>
    <p:extLst>
      <p:ext uri="{BB962C8B-B14F-4D97-AF65-F5344CB8AC3E}">
        <p14:creationId xmlns:p14="http://schemas.microsoft.com/office/powerpoint/2010/main" val="1708338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Asset Quality</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12</a:t>
            </a:fld>
            <a:endParaRPr lang="en-IN" dirty="0"/>
          </a:p>
        </p:txBody>
      </p:sp>
      <p:pic>
        <p:nvPicPr>
          <p:cNvPr id="18" name="Picture 17">
            <a:extLst>
              <a:ext uri="{FF2B5EF4-FFF2-40B4-BE49-F238E27FC236}">
                <a16:creationId xmlns:a16="http://schemas.microsoft.com/office/drawing/2014/main" id="{5CE7EC2F-11FA-C90E-532C-9368461498F5}"/>
              </a:ext>
            </a:extLst>
          </p:cNvPr>
          <p:cNvPicPr>
            <a:picLocks noChangeAspect="1"/>
          </p:cNvPicPr>
          <p:nvPr/>
        </p:nvPicPr>
        <p:blipFill>
          <a:blip r:embed="rId3"/>
          <a:stretch>
            <a:fillRect/>
          </a:stretch>
        </p:blipFill>
        <p:spPr>
          <a:xfrm>
            <a:off x="4832349" y="3792256"/>
            <a:ext cx="7233129" cy="2618473"/>
          </a:xfrm>
          <a:prstGeom prst="rect">
            <a:avLst/>
          </a:prstGeom>
        </p:spPr>
      </p:pic>
      <p:pic>
        <p:nvPicPr>
          <p:cNvPr id="20" name="Picture 19">
            <a:extLst>
              <a:ext uri="{FF2B5EF4-FFF2-40B4-BE49-F238E27FC236}">
                <a16:creationId xmlns:a16="http://schemas.microsoft.com/office/drawing/2014/main" id="{6D38FA5F-5BAF-67F6-58BD-652D3D362570}"/>
              </a:ext>
            </a:extLst>
          </p:cNvPr>
          <p:cNvPicPr>
            <a:picLocks noChangeAspect="1"/>
          </p:cNvPicPr>
          <p:nvPr/>
        </p:nvPicPr>
        <p:blipFill>
          <a:blip r:embed="rId4"/>
          <a:stretch>
            <a:fillRect/>
          </a:stretch>
        </p:blipFill>
        <p:spPr>
          <a:xfrm>
            <a:off x="126521" y="1031774"/>
            <a:ext cx="7233129" cy="2574095"/>
          </a:xfrm>
          <a:prstGeom prst="rect">
            <a:avLst/>
          </a:prstGeom>
        </p:spPr>
      </p:pic>
      <p:sp>
        <p:nvSpPr>
          <p:cNvPr id="21" name="Content Placeholder 2">
            <a:extLst>
              <a:ext uri="{FF2B5EF4-FFF2-40B4-BE49-F238E27FC236}">
                <a16:creationId xmlns:a16="http://schemas.microsoft.com/office/drawing/2014/main" id="{5E1E65D2-700D-23F2-1501-68A5315E8382}"/>
              </a:ext>
            </a:extLst>
          </p:cNvPr>
          <p:cNvSpPr txBox="1">
            <a:spLocks/>
          </p:cNvSpPr>
          <p:nvPr/>
        </p:nvSpPr>
        <p:spPr>
          <a:xfrm>
            <a:off x="7490607" y="1001677"/>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Asset quality deterioration starting FY 17</a:t>
            </a:r>
          </a:p>
          <a:p>
            <a:pPr algn="l" fontAlgn="base">
              <a:lnSpc>
                <a:spcPct val="120000"/>
              </a:lnSpc>
            </a:pPr>
            <a:r>
              <a:rPr lang="en-US" sz="1700" b="0" i="0" dirty="0">
                <a:solidFill>
                  <a:srgbClr val="000000"/>
                </a:solidFill>
                <a:effectLst/>
                <a:latin typeface="Calibri (body)"/>
              </a:rPr>
              <a:t>Demonetization, GST and Covid-19 impact, especially non-salaried</a:t>
            </a:r>
          </a:p>
          <a:p>
            <a:pPr algn="l" fontAlgn="base">
              <a:lnSpc>
                <a:spcPct val="120000"/>
              </a:lnSpc>
            </a:pPr>
            <a:r>
              <a:rPr lang="en-US" sz="1700" dirty="0">
                <a:solidFill>
                  <a:srgbClr val="000000"/>
                </a:solidFill>
                <a:latin typeface="Calibri (body)"/>
              </a:rPr>
              <a:t>Separate collection vertical of ~80 personnel from Apr’23</a:t>
            </a:r>
            <a:endParaRPr lang="en-US" sz="1700" b="0" i="0" dirty="0">
              <a:solidFill>
                <a:srgbClr val="000000"/>
              </a:solidFill>
              <a:effectLst/>
              <a:latin typeface="Calibri (body)"/>
            </a:endParaRPr>
          </a:p>
          <a:p>
            <a:pPr algn="l" fontAlgn="base">
              <a:lnSpc>
                <a:spcPct val="120000"/>
              </a:lnSpc>
            </a:pPr>
            <a:endParaRPr lang="en-US" sz="1700" b="0" i="0" dirty="0">
              <a:solidFill>
                <a:srgbClr val="000000"/>
              </a:solidFill>
              <a:effectLst/>
              <a:latin typeface="Calibri (body)"/>
            </a:endParaRPr>
          </a:p>
        </p:txBody>
      </p:sp>
      <p:sp>
        <p:nvSpPr>
          <p:cNvPr id="22" name="Content Placeholder 2">
            <a:extLst>
              <a:ext uri="{FF2B5EF4-FFF2-40B4-BE49-F238E27FC236}">
                <a16:creationId xmlns:a16="http://schemas.microsoft.com/office/drawing/2014/main" id="{DC706D13-43D3-3F43-C918-E52B02F3507C}"/>
              </a:ext>
            </a:extLst>
          </p:cNvPr>
          <p:cNvSpPr txBox="1">
            <a:spLocks/>
          </p:cNvSpPr>
          <p:nvPr/>
        </p:nvSpPr>
        <p:spPr>
          <a:xfrm>
            <a:off x="126521" y="3819664"/>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Demand notices sent to NPA accounts under SARFAESI act</a:t>
            </a:r>
          </a:p>
          <a:p>
            <a:pPr algn="l" fontAlgn="base">
              <a:lnSpc>
                <a:spcPct val="120000"/>
              </a:lnSpc>
            </a:pPr>
            <a:r>
              <a:rPr lang="en-US" sz="1700" dirty="0">
                <a:solidFill>
                  <a:srgbClr val="000000"/>
                </a:solidFill>
                <a:latin typeface="Calibri (body)"/>
              </a:rPr>
              <a:t>Underwriting standards improved; lower delinquencies from disbursements in last 2 years</a:t>
            </a:r>
            <a:endParaRPr lang="en-US" sz="1700" b="0" i="0" dirty="0">
              <a:solidFill>
                <a:srgbClr val="000000"/>
              </a:solidFill>
              <a:effectLst/>
              <a:latin typeface="Calibri (body)"/>
            </a:endParaRPr>
          </a:p>
        </p:txBody>
      </p:sp>
    </p:spTree>
    <p:extLst>
      <p:ext uri="{BB962C8B-B14F-4D97-AF65-F5344CB8AC3E}">
        <p14:creationId xmlns:p14="http://schemas.microsoft.com/office/powerpoint/2010/main" val="1618132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Higher Provisioning</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13</a:t>
            </a:fld>
            <a:endParaRPr lang="en-IN" dirty="0"/>
          </a:p>
        </p:txBody>
      </p:sp>
      <p:pic>
        <p:nvPicPr>
          <p:cNvPr id="6" name="Picture 5">
            <a:extLst>
              <a:ext uri="{FF2B5EF4-FFF2-40B4-BE49-F238E27FC236}">
                <a16:creationId xmlns:a16="http://schemas.microsoft.com/office/drawing/2014/main" id="{C2B5CEFA-DA68-57E7-4527-8E0A6BE4AAD7}"/>
              </a:ext>
            </a:extLst>
          </p:cNvPr>
          <p:cNvPicPr>
            <a:picLocks noChangeAspect="1"/>
          </p:cNvPicPr>
          <p:nvPr/>
        </p:nvPicPr>
        <p:blipFill>
          <a:blip r:embed="rId3"/>
          <a:stretch>
            <a:fillRect/>
          </a:stretch>
        </p:blipFill>
        <p:spPr>
          <a:xfrm>
            <a:off x="126521" y="993764"/>
            <a:ext cx="6553679" cy="3491012"/>
          </a:xfrm>
          <a:prstGeom prst="rect">
            <a:avLst/>
          </a:prstGeom>
        </p:spPr>
      </p:pic>
      <p:pic>
        <p:nvPicPr>
          <p:cNvPr id="16" name="Picture 15">
            <a:extLst>
              <a:ext uri="{FF2B5EF4-FFF2-40B4-BE49-F238E27FC236}">
                <a16:creationId xmlns:a16="http://schemas.microsoft.com/office/drawing/2014/main" id="{57353028-5656-166B-CA1C-4BDCFA0457E2}"/>
              </a:ext>
            </a:extLst>
          </p:cNvPr>
          <p:cNvPicPr>
            <a:picLocks noChangeAspect="1"/>
          </p:cNvPicPr>
          <p:nvPr/>
        </p:nvPicPr>
        <p:blipFill>
          <a:blip r:embed="rId4"/>
          <a:stretch>
            <a:fillRect/>
          </a:stretch>
        </p:blipFill>
        <p:spPr>
          <a:xfrm>
            <a:off x="7004147" y="1453266"/>
            <a:ext cx="4584589" cy="2755631"/>
          </a:xfrm>
          <a:prstGeom prst="rect">
            <a:avLst/>
          </a:prstGeom>
        </p:spPr>
      </p:pic>
      <p:sp>
        <p:nvSpPr>
          <p:cNvPr id="17" name="Content Placeholder 2">
            <a:extLst>
              <a:ext uri="{FF2B5EF4-FFF2-40B4-BE49-F238E27FC236}">
                <a16:creationId xmlns:a16="http://schemas.microsoft.com/office/drawing/2014/main" id="{17077E42-B720-132C-D3BB-A86C122A4D77}"/>
              </a:ext>
            </a:extLst>
          </p:cNvPr>
          <p:cNvSpPr txBox="1">
            <a:spLocks/>
          </p:cNvSpPr>
          <p:nvPr/>
        </p:nvSpPr>
        <p:spPr>
          <a:xfrm>
            <a:off x="126520" y="4633153"/>
            <a:ext cx="11938957" cy="17907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GNPA drop both in % terms and absolute numbers</a:t>
            </a:r>
          </a:p>
          <a:p>
            <a:pPr algn="l" fontAlgn="base">
              <a:lnSpc>
                <a:spcPct val="120000"/>
              </a:lnSpc>
            </a:pPr>
            <a:r>
              <a:rPr lang="en-US" sz="1700" b="0" i="0" dirty="0">
                <a:solidFill>
                  <a:srgbClr val="000000"/>
                </a:solidFill>
                <a:effectLst/>
                <a:latin typeface="Calibri (body)"/>
              </a:rPr>
              <a:t>Despite recovering, retaining provisions against Stage – 3 assets resulting in higher PCR</a:t>
            </a:r>
          </a:p>
          <a:p>
            <a:pPr algn="l" fontAlgn="base">
              <a:lnSpc>
                <a:spcPct val="120000"/>
              </a:lnSpc>
            </a:pPr>
            <a:r>
              <a:rPr lang="en-US" sz="1700" dirty="0">
                <a:solidFill>
                  <a:srgbClr val="000000"/>
                </a:solidFill>
                <a:latin typeface="Calibri (body)"/>
              </a:rPr>
              <a:t>Lower slippages, higher recoveries – Management targeting &lt; 2% GNPA by FY 27</a:t>
            </a:r>
            <a:endParaRPr lang="en-US" sz="1700" b="0" i="0" dirty="0">
              <a:solidFill>
                <a:srgbClr val="000000"/>
              </a:solidFill>
              <a:effectLst/>
              <a:latin typeface="Calibri (body)"/>
            </a:endParaRPr>
          </a:p>
        </p:txBody>
      </p:sp>
    </p:spTree>
    <p:extLst>
      <p:ext uri="{BB962C8B-B14F-4D97-AF65-F5344CB8AC3E}">
        <p14:creationId xmlns:p14="http://schemas.microsoft.com/office/powerpoint/2010/main" val="3603043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Cost of funds, Yield and Spread</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644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14</a:t>
            </a:fld>
            <a:endParaRPr lang="en-IN" dirty="0"/>
          </a:p>
        </p:txBody>
      </p:sp>
      <p:sp>
        <p:nvSpPr>
          <p:cNvPr id="21" name="Content Placeholder 2">
            <a:extLst>
              <a:ext uri="{FF2B5EF4-FFF2-40B4-BE49-F238E27FC236}">
                <a16:creationId xmlns:a16="http://schemas.microsoft.com/office/drawing/2014/main" id="{5E1E65D2-700D-23F2-1501-68A5315E8382}"/>
              </a:ext>
            </a:extLst>
          </p:cNvPr>
          <p:cNvSpPr txBox="1">
            <a:spLocks/>
          </p:cNvSpPr>
          <p:nvPr/>
        </p:nvSpPr>
        <p:spPr>
          <a:xfrm>
            <a:off x="7490607" y="1001677"/>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20000"/>
              </a:lnSpc>
            </a:pPr>
            <a:r>
              <a:rPr lang="en-US" sz="1700" dirty="0">
                <a:solidFill>
                  <a:srgbClr val="000000"/>
                </a:solidFill>
                <a:latin typeface="Calibri (body)"/>
              </a:rPr>
              <a:t>Consistently maintaining spreads between 3-3.5%</a:t>
            </a:r>
          </a:p>
          <a:p>
            <a:pPr algn="l" fontAlgn="base">
              <a:lnSpc>
                <a:spcPct val="120000"/>
              </a:lnSpc>
            </a:pPr>
            <a:r>
              <a:rPr lang="en-US" sz="1700" dirty="0">
                <a:solidFill>
                  <a:srgbClr val="000000"/>
                </a:solidFill>
                <a:latin typeface="Calibri (body)"/>
              </a:rPr>
              <a:t>Spreads may contract to 3% with focus on higher quality customers</a:t>
            </a:r>
          </a:p>
          <a:p>
            <a:pPr algn="l" fontAlgn="base">
              <a:lnSpc>
                <a:spcPct val="120000"/>
              </a:lnSpc>
            </a:pPr>
            <a:endParaRPr lang="en-US" sz="1700" b="0" i="0" dirty="0">
              <a:solidFill>
                <a:srgbClr val="000000"/>
              </a:solidFill>
              <a:effectLst/>
              <a:latin typeface="Calibri (body)"/>
            </a:endParaRPr>
          </a:p>
        </p:txBody>
      </p:sp>
      <p:sp>
        <p:nvSpPr>
          <p:cNvPr id="22" name="Content Placeholder 2">
            <a:extLst>
              <a:ext uri="{FF2B5EF4-FFF2-40B4-BE49-F238E27FC236}">
                <a16:creationId xmlns:a16="http://schemas.microsoft.com/office/drawing/2014/main" id="{DC706D13-43D3-3F43-C918-E52B02F3507C}"/>
              </a:ext>
            </a:extLst>
          </p:cNvPr>
          <p:cNvSpPr txBox="1">
            <a:spLocks/>
          </p:cNvSpPr>
          <p:nvPr/>
        </p:nvSpPr>
        <p:spPr>
          <a:xfrm>
            <a:off x="126521" y="3819664"/>
            <a:ext cx="4586374" cy="2604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20000"/>
              </a:lnSpc>
            </a:pPr>
            <a:r>
              <a:rPr lang="en-US" sz="1700" dirty="0">
                <a:solidFill>
                  <a:srgbClr val="000000"/>
                </a:solidFill>
                <a:latin typeface="Calibri (body)"/>
              </a:rPr>
              <a:t>Reduced contribution of NHB funding due to higher NPAs</a:t>
            </a:r>
          </a:p>
          <a:p>
            <a:pPr algn="l" fontAlgn="base">
              <a:lnSpc>
                <a:spcPct val="120000"/>
              </a:lnSpc>
            </a:pPr>
            <a:r>
              <a:rPr lang="en-US" sz="1700" b="0" i="0" dirty="0">
                <a:solidFill>
                  <a:srgbClr val="000000"/>
                </a:solidFill>
                <a:effectLst/>
                <a:latin typeface="Calibri (body)"/>
              </a:rPr>
              <a:t>Can benefit from lower cost of NHB funding as requirements met</a:t>
            </a:r>
          </a:p>
          <a:p>
            <a:pPr algn="l" fontAlgn="base">
              <a:lnSpc>
                <a:spcPct val="120000"/>
              </a:lnSpc>
            </a:pPr>
            <a:endParaRPr lang="en-US" sz="1700" b="0" i="0" dirty="0">
              <a:solidFill>
                <a:srgbClr val="000000"/>
              </a:solidFill>
              <a:effectLst/>
              <a:latin typeface="Calibri (body)"/>
            </a:endParaRPr>
          </a:p>
        </p:txBody>
      </p:sp>
      <p:pic>
        <p:nvPicPr>
          <p:cNvPr id="6" name="Picture 5" descr="A graph of different colored bars&#10;&#10;Description automatically generated with medium confidence">
            <a:extLst>
              <a:ext uri="{FF2B5EF4-FFF2-40B4-BE49-F238E27FC236}">
                <a16:creationId xmlns:a16="http://schemas.microsoft.com/office/drawing/2014/main" id="{E8098B9F-9E96-9C22-A74F-A5796EBC48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21" y="1001677"/>
            <a:ext cx="7233129" cy="2574093"/>
          </a:xfrm>
          <a:prstGeom prst="rect">
            <a:avLst/>
          </a:prstGeom>
        </p:spPr>
      </p:pic>
      <p:pic>
        <p:nvPicPr>
          <p:cNvPr id="11" name="Picture 10">
            <a:extLst>
              <a:ext uri="{FF2B5EF4-FFF2-40B4-BE49-F238E27FC236}">
                <a16:creationId xmlns:a16="http://schemas.microsoft.com/office/drawing/2014/main" id="{1DE7ED2D-0609-D6F0-CCCC-C51357797392}"/>
              </a:ext>
            </a:extLst>
          </p:cNvPr>
          <p:cNvPicPr>
            <a:picLocks noChangeAspect="1"/>
          </p:cNvPicPr>
          <p:nvPr/>
        </p:nvPicPr>
        <p:blipFill>
          <a:blip r:embed="rId4"/>
          <a:stretch>
            <a:fillRect/>
          </a:stretch>
        </p:blipFill>
        <p:spPr>
          <a:xfrm>
            <a:off x="4843852" y="3762160"/>
            <a:ext cx="7233129" cy="2625752"/>
          </a:xfrm>
          <a:prstGeom prst="rect">
            <a:avLst/>
          </a:prstGeom>
        </p:spPr>
      </p:pic>
    </p:spTree>
    <p:extLst>
      <p:ext uri="{BB962C8B-B14F-4D97-AF65-F5344CB8AC3E}">
        <p14:creationId xmlns:p14="http://schemas.microsoft.com/office/powerpoint/2010/main" val="1728920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Growth + low credit cost</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9EF454B4-CB8C-454E-922B-3319AE4B1890}"/>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F5C38C9-9FCB-4FAB-A844-2434FCEBE1CB}"/>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48FDBC6-0D2D-476F-8E2F-FDD88ACDEA1C}"/>
              </a:ext>
            </a:extLst>
          </p:cNvPr>
          <p:cNvPicPr>
            <a:picLocks noChangeAspect="1"/>
          </p:cNvPicPr>
          <p:nvPr/>
        </p:nvPicPr>
        <p:blipFill>
          <a:blip r:embed="rId2"/>
          <a:stretch>
            <a:fillRect/>
          </a:stretch>
        </p:blipFill>
        <p:spPr>
          <a:xfrm>
            <a:off x="10475229" y="102725"/>
            <a:ext cx="1590249" cy="673647"/>
          </a:xfrm>
          <a:prstGeom prst="rect">
            <a:avLst/>
          </a:prstGeom>
        </p:spPr>
      </p:pic>
      <p:sp>
        <p:nvSpPr>
          <p:cNvPr id="4" name="Slide Number Placeholder 3">
            <a:extLst>
              <a:ext uri="{FF2B5EF4-FFF2-40B4-BE49-F238E27FC236}">
                <a16:creationId xmlns:a16="http://schemas.microsoft.com/office/drawing/2014/main" id="{40D84AFC-D636-4F3E-8C85-7EF672E91EAE}"/>
              </a:ext>
            </a:extLst>
          </p:cNvPr>
          <p:cNvSpPr>
            <a:spLocks noGrp="1"/>
          </p:cNvSpPr>
          <p:nvPr>
            <p:ph type="sldNum" sz="quarter" idx="12"/>
          </p:nvPr>
        </p:nvSpPr>
        <p:spPr>
          <a:xfrm>
            <a:off x="4724398" y="6492874"/>
            <a:ext cx="2743200" cy="365125"/>
          </a:xfrm>
        </p:spPr>
        <p:txBody>
          <a:bodyPr/>
          <a:lstStyle/>
          <a:p>
            <a:pPr algn="ctr"/>
            <a:fld id="{61EE498F-2481-4D25-A25D-E78A7BC24141}" type="slidenum">
              <a:rPr lang="en-IN" smtClean="0"/>
              <a:pPr algn="ctr"/>
              <a:t>15</a:t>
            </a:fld>
            <a:endParaRPr lang="en-IN" dirty="0"/>
          </a:p>
        </p:txBody>
      </p:sp>
      <p:sp>
        <p:nvSpPr>
          <p:cNvPr id="12" name="Content Placeholder 2">
            <a:extLst>
              <a:ext uri="{FF2B5EF4-FFF2-40B4-BE49-F238E27FC236}">
                <a16:creationId xmlns:a16="http://schemas.microsoft.com/office/drawing/2014/main" id="{674513DC-AF2B-42C6-BFF5-EDFC1069FE9C}"/>
              </a:ext>
            </a:extLst>
          </p:cNvPr>
          <p:cNvSpPr txBox="1">
            <a:spLocks/>
          </p:cNvSpPr>
          <p:nvPr/>
        </p:nvSpPr>
        <p:spPr>
          <a:xfrm>
            <a:off x="123666" y="5198853"/>
            <a:ext cx="11938957" cy="7852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20000"/>
              </a:lnSpc>
            </a:pPr>
            <a:r>
              <a:rPr lang="en-US" sz="1700" dirty="0">
                <a:solidFill>
                  <a:srgbClr val="000000"/>
                </a:solidFill>
                <a:latin typeface="Calibri (body)"/>
              </a:rPr>
              <a:t>Growth in NII on the back of growth in loan book + Low credit cost or writeback of excess provisions with recoveries</a:t>
            </a:r>
            <a:endParaRPr lang="en-US" sz="1700" b="0" i="0" dirty="0">
              <a:solidFill>
                <a:srgbClr val="000000"/>
              </a:solidFill>
              <a:effectLst/>
              <a:latin typeface="Calibri (body)"/>
            </a:endParaRPr>
          </a:p>
          <a:p>
            <a:pPr algn="l" fontAlgn="base">
              <a:lnSpc>
                <a:spcPct val="120000"/>
              </a:lnSpc>
            </a:pPr>
            <a:endParaRPr lang="en-US" sz="1700" dirty="0">
              <a:solidFill>
                <a:srgbClr val="000000"/>
              </a:solidFill>
              <a:latin typeface="Calibri (body)"/>
            </a:endParaRPr>
          </a:p>
        </p:txBody>
      </p:sp>
      <p:graphicFrame>
        <p:nvGraphicFramePr>
          <p:cNvPr id="3" name="Table 5">
            <a:extLst>
              <a:ext uri="{FF2B5EF4-FFF2-40B4-BE49-F238E27FC236}">
                <a16:creationId xmlns:a16="http://schemas.microsoft.com/office/drawing/2014/main" id="{4AF99638-EFE1-4C97-A74D-C2AD60E67C8C}"/>
              </a:ext>
            </a:extLst>
          </p:cNvPr>
          <p:cNvGraphicFramePr>
            <a:graphicFrameLocks noGrp="1"/>
          </p:cNvGraphicFramePr>
          <p:nvPr>
            <p:extLst>
              <p:ext uri="{D42A27DB-BD31-4B8C-83A1-F6EECF244321}">
                <p14:modId xmlns:p14="http://schemas.microsoft.com/office/powerpoint/2010/main" val="1846878569"/>
              </p:ext>
            </p:extLst>
          </p:nvPr>
        </p:nvGraphicFramePr>
        <p:xfrm>
          <a:off x="5710" y="2044316"/>
          <a:ext cx="12186290" cy="2773680"/>
        </p:xfrm>
        <a:graphic>
          <a:graphicData uri="http://schemas.openxmlformats.org/drawingml/2006/table">
            <a:tbl>
              <a:tblPr firstRow="1" bandRow="1">
                <a:tableStyleId>{8799B23B-EC83-4686-B30A-512413B5E67A}</a:tableStyleId>
              </a:tblPr>
              <a:tblGrid>
                <a:gridCol w="1114798">
                  <a:extLst>
                    <a:ext uri="{9D8B030D-6E8A-4147-A177-3AD203B41FA5}">
                      <a16:colId xmlns:a16="http://schemas.microsoft.com/office/drawing/2014/main" val="3588780383"/>
                    </a:ext>
                  </a:extLst>
                </a:gridCol>
                <a:gridCol w="817518">
                  <a:extLst>
                    <a:ext uri="{9D8B030D-6E8A-4147-A177-3AD203B41FA5}">
                      <a16:colId xmlns:a16="http://schemas.microsoft.com/office/drawing/2014/main" val="856266885"/>
                    </a:ext>
                  </a:extLst>
                </a:gridCol>
                <a:gridCol w="939616">
                  <a:extLst>
                    <a:ext uri="{9D8B030D-6E8A-4147-A177-3AD203B41FA5}">
                      <a16:colId xmlns:a16="http://schemas.microsoft.com/office/drawing/2014/main" val="3110462546"/>
                    </a:ext>
                  </a:extLst>
                </a:gridCol>
                <a:gridCol w="918382">
                  <a:extLst>
                    <a:ext uri="{9D8B030D-6E8A-4147-A177-3AD203B41FA5}">
                      <a16:colId xmlns:a16="http://schemas.microsoft.com/office/drawing/2014/main" val="2476389359"/>
                    </a:ext>
                  </a:extLst>
                </a:gridCol>
                <a:gridCol w="913073">
                  <a:extLst>
                    <a:ext uri="{9D8B030D-6E8A-4147-A177-3AD203B41FA5}">
                      <a16:colId xmlns:a16="http://schemas.microsoft.com/office/drawing/2014/main" val="2749187067"/>
                    </a:ext>
                  </a:extLst>
                </a:gridCol>
                <a:gridCol w="921054">
                  <a:extLst>
                    <a:ext uri="{9D8B030D-6E8A-4147-A177-3AD203B41FA5}">
                      <a16:colId xmlns:a16="http://schemas.microsoft.com/office/drawing/2014/main" val="3427580026"/>
                    </a:ext>
                  </a:extLst>
                </a:gridCol>
                <a:gridCol w="937407">
                  <a:extLst>
                    <a:ext uri="{9D8B030D-6E8A-4147-A177-3AD203B41FA5}">
                      <a16:colId xmlns:a16="http://schemas.microsoft.com/office/drawing/2014/main" val="713369872"/>
                    </a:ext>
                  </a:extLst>
                </a:gridCol>
                <a:gridCol w="937407">
                  <a:extLst>
                    <a:ext uri="{9D8B030D-6E8A-4147-A177-3AD203B41FA5}">
                      <a16:colId xmlns:a16="http://schemas.microsoft.com/office/drawing/2014/main" val="3801740437"/>
                    </a:ext>
                  </a:extLst>
                </a:gridCol>
                <a:gridCol w="937407">
                  <a:extLst>
                    <a:ext uri="{9D8B030D-6E8A-4147-A177-3AD203B41FA5}">
                      <a16:colId xmlns:a16="http://schemas.microsoft.com/office/drawing/2014/main" val="3616553836"/>
                    </a:ext>
                  </a:extLst>
                </a:gridCol>
                <a:gridCol w="937407">
                  <a:extLst>
                    <a:ext uri="{9D8B030D-6E8A-4147-A177-3AD203B41FA5}">
                      <a16:colId xmlns:a16="http://schemas.microsoft.com/office/drawing/2014/main" val="3158280664"/>
                    </a:ext>
                  </a:extLst>
                </a:gridCol>
                <a:gridCol w="937407">
                  <a:extLst>
                    <a:ext uri="{9D8B030D-6E8A-4147-A177-3AD203B41FA5}">
                      <a16:colId xmlns:a16="http://schemas.microsoft.com/office/drawing/2014/main" val="3514757463"/>
                    </a:ext>
                  </a:extLst>
                </a:gridCol>
                <a:gridCol w="937407">
                  <a:extLst>
                    <a:ext uri="{9D8B030D-6E8A-4147-A177-3AD203B41FA5}">
                      <a16:colId xmlns:a16="http://schemas.microsoft.com/office/drawing/2014/main" val="2063777991"/>
                    </a:ext>
                  </a:extLst>
                </a:gridCol>
                <a:gridCol w="937407">
                  <a:extLst>
                    <a:ext uri="{9D8B030D-6E8A-4147-A177-3AD203B41FA5}">
                      <a16:colId xmlns:a16="http://schemas.microsoft.com/office/drawing/2014/main" val="1878880194"/>
                    </a:ext>
                  </a:extLst>
                </a:gridCol>
              </a:tblGrid>
              <a:tr h="321839">
                <a:tc>
                  <a:txBody>
                    <a:bodyPr/>
                    <a:lstStyle/>
                    <a:p>
                      <a:r>
                        <a:rPr lang="en-IN" sz="1600" dirty="0"/>
                        <a:t>Particulars</a:t>
                      </a:r>
                    </a:p>
                  </a:txBody>
                  <a:tcPr/>
                </a:tc>
                <a:tc>
                  <a:txBody>
                    <a:bodyPr/>
                    <a:lstStyle/>
                    <a:p>
                      <a:r>
                        <a:rPr lang="en-IN" sz="1600" dirty="0"/>
                        <a:t>FY 13</a:t>
                      </a:r>
                    </a:p>
                  </a:txBody>
                  <a:tcPr/>
                </a:tc>
                <a:tc>
                  <a:txBody>
                    <a:bodyPr/>
                    <a:lstStyle/>
                    <a:p>
                      <a:r>
                        <a:rPr lang="en-IN" sz="1600" dirty="0"/>
                        <a:t>FY 14</a:t>
                      </a:r>
                    </a:p>
                  </a:txBody>
                  <a:tcPr/>
                </a:tc>
                <a:tc>
                  <a:txBody>
                    <a:bodyPr/>
                    <a:lstStyle/>
                    <a:p>
                      <a:r>
                        <a:rPr lang="en-IN" sz="1600" dirty="0"/>
                        <a:t>FY 15</a:t>
                      </a:r>
                    </a:p>
                  </a:txBody>
                  <a:tcPr/>
                </a:tc>
                <a:tc>
                  <a:txBody>
                    <a:bodyPr/>
                    <a:lstStyle/>
                    <a:p>
                      <a:r>
                        <a:rPr lang="en-IN" sz="1600" dirty="0"/>
                        <a:t>FY 16</a:t>
                      </a:r>
                    </a:p>
                  </a:txBody>
                  <a:tcPr/>
                </a:tc>
                <a:tc>
                  <a:txBody>
                    <a:bodyPr/>
                    <a:lstStyle/>
                    <a:p>
                      <a:r>
                        <a:rPr lang="en-IN" sz="1600" dirty="0"/>
                        <a:t>FY 17</a:t>
                      </a:r>
                    </a:p>
                  </a:txBody>
                  <a:tcPr/>
                </a:tc>
                <a:tc>
                  <a:txBody>
                    <a:bodyPr/>
                    <a:lstStyle/>
                    <a:p>
                      <a:r>
                        <a:rPr lang="en-IN" sz="1600" dirty="0"/>
                        <a:t>FY 18</a:t>
                      </a:r>
                    </a:p>
                  </a:txBody>
                  <a:tcPr/>
                </a:tc>
                <a:tc>
                  <a:txBody>
                    <a:bodyPr/>
                    <a:lstStyle/>
                    <a:p>
                      <a:r>
                        <a:rPr lang="en-IN" sz="1600" dirty="0"/>
                        <a:t>FY 19</a:t>
                      </a:r>
                    </a:p>
                  </a:txBody>
                  <a:tcPr/>
                </a:tc>
                <a:tc>
                  <a:txBody>
                    <a:bodyPr/>
                    <a:lstStyle/>
                    <a:p>
                      <a:r>
                        <a:rPr lang="en-IN" sz="1600" dirty="0"/>
                        <a:t>FY 20</a:t>
                      </a:r>
                    </a:p>
                  </a:txBody>
                  <a:tcPr/>
                </a:tc>
                <a:tc>
                  <a:txBody>
                    <a:bodyPr/>
                    <a:lstStyle/>
                    <a:p>
                      <a:r>
                        <a:rPr lang="en-IN" sz="1600" dirty="0"/>
                        <a:t>FY 21</a:t>
                      </a:r>
                    </a:p>
                  </a:txBody>
                  <a:tcPr/>
                </a:tc>
                <a:tc>
                  <a:txBody>
                    <a:bodyPr/>
                    <a:lstStyle/>
                    <a:p>
                      <a:r>
                        <a:rPr lang="en-IN" sz="1600" dirty="0"/>
                        <a:t>FY 22</a:t>
                      </a:r>
                    </a:p>
                  </a:txBody>
                  <a:tcPr/>
                </a:tc>
                <a:tc>
                  <a:txBody>
                    <a:bodyPr/>
                    <a:lstStyle/>
                    <a:p>
                      <a:r>
                        <a:rPr lang="en-IN" sz="1600" dirty="0"/>
                        <a:t>FY 23</a:t>
                      </a:r>
                    </a:p>
                  </a:txBody>
                  <a:tcPr/>
                </a:tc>
                <a:tc>
                  <a:txBody>
                    <a:bodyPr/>
                    <a:lstStyle/>
                    <a:p>
                      <a:r>
                        <a:rPr lang="en-IN" sz="1600" dirty="0"/>
                        <a:t>FY 24</a:t>
                      </a:r>
                    </a:p>
                  </a:txBody>
                  <a:tcPr/>
                </a:tc>
                <a:extLst>
                  <a:ext uri="{0D108BD9-81ED-4DB2-BD59-A6C34878D82A}">
                    <a16:rowId xmlns:a16="http://schemas.microsoft.com/office/drawing/2014/main" val="1827440961"/>
                  </a:ext>
                </a:extLst>
              </a:tr>
              <a:tr h="526645">
                <a:tc>
                  <a:txBody>
                    <a:bodyPr/>
                    <a:lstStyle/>
                    <a:p>
                      <a:r>
                        <a:rPr lang="en-IN" sz="1500" dirty="0"/>
                        <a:t>Net Interest Income (cr.)</a:t>
                      </a:r>
                    </a:p>
                  </a:txBody>
                  <a:tcPr/>
                </a:tc>
                <a:tc>
                  <a:txBody>
                    <a:bodyPr/>
                    <a:lstStyle/>
                    <a:p>
                      <a:pPr algn="ctr"/>
                      <a:r>
                        <a:rPr lang="en-IN" sz="1600" dirty="0"/>
                        <a:t>128</a:t>
                      </a:r>
                    </a:p>
                  </a:txBody>
                  <a:tcPr/>
                </a:tc>
                <a:tc>
                  <a:txBody>
                    <a:bodyPr/>
                    <a:lstStyle/>
                    <a:p>
                      <a:pPr algn="ctr"/>
                      <a:r>
                        <a:rPr lang="en-IN" sz="1600" dirty="0"/>
                        <a:t>191</a:t>
                      </a:r>
                    </a:p>
                  </a:txBody>
                  <a:tcPr/>
                </a:tc>
                <a:tc>
                  <a:txBody>
                    <a:bodyPr/>
                    <a:lstStyle/>
                    <a:p>
                      <a:pPr algn="ctr"/>
                      <a:r>
                        <a:rPr lang="en-IN" sz="1600" dirty="0"/>
                        <a:t>238</a:t>
                      </a:r>
                    </a:p>
                  </a:txBody>
                  <a:tcPr/>
                </a:tc>
                <a:tc>
                  <a:txBody>
                    <a:bodyPr/>
                    <a:lstStyle/>
                    <a:p>
                      <a:pPr algn="ctr"/>
                      <a:r>
                        <a:rPr lang="en-IN" sz="1600" dirty="0"/>
                        <a:t>306</a:t>
                      </a:r>
                    </a:p>
                  </a:txBody>
                  <a:tcPr/>
                </a:tc>
                <a:tc>
                  <a:txBody>
                    <a:bodyPr/>
                    <a:lstStyle/>
                    <a:p>
                      <a:pPr algn="ctr"/>
                      <a:r>
                        <a:rPr lang="en-IN" sz="1600" dirty="0"/>
                        <a:t>374</a:t>
                      </a:r>
                    </a:p>
                  </a:txBody>
                  <a:tcPr/>
                </a:tc>
                <a:tc>
                  <a:txBody>
                    <a:bodyPr/>
                    <a:lstStyle/>
                    <a:p>
                      <a:pPr algn="ctr"/>
                      <a:r>
                        <a:rPr lang="en-IN" sz="1600" dirty="0"/>
                        <a:t>458</a:t>
                      </a:r>
                    </a:p>
                  </a:txBody>
                  <a:tcPr/>
                </a:tc>
                <a:tc>
                  <a:txBody>
                    <a:bodyPr/>
                    <a:lstStyle/>
                    <a:p>
                      <a:pPr algn="ctr"/>
                      <a:r>
                        <a:rPr lang="en-IN" sz="1600" dirty="0"/>
                        <a:t>469</a:t>
                      </a:r>
                    </a:p>
                  </a:txBody>
                  <a:tcPr/>
                </a:tc>
                <a:tc>
                  <a:txBody>
                    <a:bodyPr/>
                    <a:lstStyle/>
                    <a:p>
                      <a:pPr algn="ctr"/>
                      <a:r>
                        <a:rPr lang="en-IN" sz="1600" dirty="0"/>
                        <a:t>520</a:t>
                      </a:r>
                    </a:p>
                  </a:txBody>
                  <a:tcPr/>
                </a:tc>
                <a:tc>
                  <a:txBody>
                    <a:bodyPr/>
                    <a:lstStyle/>
                    <a:p>
                      <a:pPr algn="ctr"/>
                      <a:r>
                        <a:rPr lang="en-IN" sz="1600" dirty="0"/>
                        <a:t>566</a:t>
                      </a:r>
                    </a:p>
                  </a:txBody>
                  <a:tcPr/>
                </a:tc>
                <a:tc>
                  <a:txBody>
                    <a:bodyPr/>
                    <a:lstStyle/>
                    <a:p>
                      <a:pPr algn="ctr"/>
                      <a:r>
                        <a:rPr lang="en-IN" sz="1600" dirty="0"/>
                        <a:t>600</a:t>
                      </a:r>
                    </a:p>
                  </a:txBody>
                  <a:tcPr/>
                </a:tc>
                <a:tc>
                  <a:txBody>
                    <a:bodyPr/>
                    <a:lstStyle/>
                    <a:p>
                      <a:pPr algn="ctr"/>
                      <a:r>
                        <a:rPr lang="en-IN" sz="1600" dirty="0"/>
                        <a:t>583</a:t>
                      </a:r>
                    </a:p>
                  </a:txBody>
                  <a:tcPr/>
                </a:tc>
                <a:tc>
                  <a:txBody>
                    <a:bodyPr/>
                    <a:lstStyle/>
                    <a:p>
                      <a:pPr algn="ctr"/>
                      <a:r>
                        <a:rPr lang="en-IN" sz="1600" dirty="0"/>
                        <a:t>679</a:t>
                      </a:r>
                    </a:p>
                  </a:txBody>
                  <a:tcPr/>
                </a:tc>
                <a:extLst>
                  <a:ext uri="{0D108BD9-81ED-4DB2-BD59-A6C34878D82A}">
                    <a16:rowId xmlns:a16="http://schemas.microsoft.com/office/drawing/2014/main" val="1237413374"/>
                  </a:ext>
                </a:extLst>
              </a:tr>
              <a:tr h="321839">
                <a:tc>
                  <a:txBody>
                    <a:bodyPr/>
                    <a:lstStyle/>
                    <a:p>
                      <a:r>
                        <a:rPr lang="en-IN" sz="1500" dirty="0"/>
                        <a:t>Pre-Provision Profit (cr.)</a:t>
                      </a:r>
                    </a:p>
                  </a:txBody>
                  <a:tcPr/>
                </a:tc>
                <a:tc>
                  <a:txBody>
                    <a:bodyPr/>
                    <a:lstStyle/>
                    <a:p>
                      <a:pPr algn="ctr"/>
                      <a:r>
                        <a:rPr lang="en-IN" sz="1600" dirty="0"/>
                        <a:t>116</a:t>
                      </a:r>
                    </a:p>
                  </a:txBody>
                  <a:tcPr/>
                </a:tc>
                <a:tc>
                  <a:txBody>
                    <a:bodyPr/>
                    <a:lstStyle/>
                    <a:p>
                      <a:pPr algn="ctr"/>
                      <a:r>
                        <a:rPr lang="en-IN" sz="1600" dirty="0"/>
                        <a:t>171</a:t>
                      </a:r>
                    </a:p>
                  </a:txBody>
                  <a:tcPr/>
                </a:tc>
                <a:tc>
                  <a:txBody>
                    <a:bodyPr/>
                    <a:lstStyle/>
                    <a:p>
                      <a:pPr algn="ctr"/>
                      <a:r>
                        <a:rPr lang="en-IN" sz="1600" dirty="0"/>
                        <a:t>206</a:t>
                      </a:r>
                    </a:p>
                  </a:txBody>
                  <a:tcPr/>
                </a:tc>
                <a:tc>
                  <a:txBody>
                    <a:bodyPr/>
                    <a:lstStyle/>
                    <a:p>
                      <a:pPr algn="ctr"/>
                      <a:r>
                        <a:rPr lang="en-IN" sz="1600" dirty="0"/>
                        <a:t>268</a:t>
                      </a:r>
                    </a:p>
                  </a:txBody>
                  <a:tcPr/>
                </a:tc>
                <a:tc>
                  <a:txBody>
                    <a:bodyPr/>
                    <a:lstStyle/>
                    <a:p>
                      <a:pPr algn="ctr"/>
                      <a:r>
                        <a:rPr lang="en-IN" sz="1600" dirty="0"/>
                        <a:t>330</a:t>
                      </a:r>
                    </a:p>
                  </a:txBody>
                  <a:tcPr/>
                </a:tc>
                <a:tc>
                  <a:txBody>
                    <a:bodyPr/>
                    <a:lstStyle/>
                    <a:p>
                      <a:pPr algn="ctr"/>
                      <a:r>
                        <a:rPr lang="en-IN" sz="1600" dirty="0"/>
                        <a:t>379</a:t>
                      </a:r>
                    </a:p>
                  </a:txBody>
                  <a:tcPr/>
                </a:tc>
                <a:tc>
                  <a:txBody>
                    <a:bodyPr/>
                    <a:lstStyle/>
                    <a:p>
                      <a:pPr algn="ctr"/>
                      <a:r>
                        <a:rPr lang="en-IN" sz="1600" dirty="0"/>
                        <a:t>371</a:t>
                      </a:r>
                    </a:p>
                  </a:txBody>
                  <a:tcPr/>
                </a:tc>
                <a:tc>
                  <a:txBody>
                    <a:bodyPr/>
                    <a:lstStyle/>
                    <a:p>
                      <a:pPr algn="ctr"/>
                      <a:r>
                        <a:rPr lang="en-IN" sz="1600" dirty="0"/>
                        <a:t>414</a:t>
                      </a:r>
                    </a:p>
                  </a:txBody>
                  <a:tcPr/>
                </a:tc>
                <a:tc>
                  <a:txBody>
                    <a:bodyPr/>
                    <a:lstStyle/>
                    <a:p>
                      <a:pPr algn="ctr"/>
                      <a:r>
                        <a:rPr lang="en-IN" sz="1600" dirty="0"/>
                        <a:t>452</a:t>
                      </a:r>
                    </a:p>
                  </a:txBody>
                  <a:tcPr/>
                </a:tc>
                <a:tc>
                  <a:txBody>
                    <a:bodyPr/>
                    <a:lstStyle/>
                    <a:p>
                      <a:pPr algn="ctr"/>
                      <a:r>
                        <a:rPr lang="en-IN" sz="1600" dirty="0"/>
                        <a:t>476</a:t>
                      </a:r>
                    </a:p>
                  </a:txBody>
                  <a:tcPr/>
                </a:tc>
                <a:tc>
                  <a:txBody>
                    <a:bodyPr/>
                    <a:lstStyle/>
                    <a:p>
                      <a:pPr algn="ctr"/>
                      <a:r>
                        <a:rPr lang="en-IN" sz="1600" dirty="0"/>
                        <a:t>437</a:t>
                      </a:r>
                    </a:p>
                  </a:txBody>
                  <a:tcPr/>
                </a:tc>
                <a:tc>
                  <a:txBody>
                    <a:bodyPr/>
                    <a:lstStyle/>
                    <a:p>
                      <a:pPr algn="ctr"/>
                      <a:r>
                        <a:rPr lang="en-IN" sz="1600" dirty="0"/>
                        <a:t>508</a:t>
                      </a:r>
                    </a:p>
                  </a:txBody>
                  <a:tcPr/>
                </a:tc>
                <a:extLst>
                  <a:ext uri="{0D108BD9-81ED-4DB2-BD59-A6C34878D82A}">
                    <a16:rowId xmlns:a16="http://schemas.microsoft.com/office/drawing/2014/main" val="1669551936"/>
                  </a:ext>
                </a:extLst>
              </a:tr>
              <a:tr h="526645">
                <a:tc>
                  <a:txBody>
                    <a:bodyPr/>
                    <a:lstStyle/>
                    <a:p>
                      <a:r>
                        <a:rPr lang="en-IN" sz="1500" dirty="0"/>
                        <a:t>Provision/   Bad debts (cr.)</a:t>
                      </a:r>
                    </a:p>
                  </a:txBody>
                  <a:tcPr/>
                </a:tc>
                <a:tc>
                  <a:txBody>
                    <a:bodyPr/>
                    <a:lstStyle/>
                    <a:p>
                      <a:pPr algn="ctr"/>
                      <a:r>
                        <a:rPr lang="en-IN" sz="1600" dirty="0"/>
                        <a:t>-9</a:t>
                      </a:r>
                    </a:p>
                  </a:txBody>
                  <a:tcPr/>
                </a:tc>
                <a:tc>
                  <a:txBody>
                    <a:bodyPr/>
                    <a:lstStyle/>
                    <a:p>
                      <a:pPr algn="ctr"/>
                      <a:r>
                        <a:rPr lang="en-IN" sz="1600" dirty="0"/>
                        <a:t>-23</a:t>
                      </a:r>
                    </a:p>
                  </a:txBody>
                  <a:tcPr/>
                </a:tc>
                <a:tc>
                  <a:txBody>
                    <a:bodyPr/>
                    <a:lstStyle/>
                    <a:p>
                      <a:pPr algn="ctr"/>
                      <a:r>
                        <a:rPr lang="en-IN" sz="1600" dirty="0"/>
                        <a:t>-20</a:t>
                      </a:r>
                    </a:p>
                  </a:txBody>
                  <a:tcPr/>
                </a:tc>
                <a:tc>
                  <a:txBody>
                    <a:bodyPr/>
                    <a:lstStyle/>
                    <a:p>
                      <a:pPr algn="ctr"/>
                      <a:r>
                        <a:rPr lang="en-IN" sz="1600" dirty="0"/>
                        <a:t>-39</a:t>
                      </a:r>
                    </a:p>
                  </a:txBody>
                  <a:tcPr/>
                </a:tc>
                <a:tc>
                  <a:txBody>
                    <a:bodyPr/>
                    <a:lstStyle/>
                    <a:p>
                      <a:pPr algn="ctr"/>
                      <a:r>
                        <a:rPr lang="en-IN" sz="1600" dirty="0"/>
                        <a:t>-52</a:t>
                      </a:r>
                    </a:p>
                  </a:txBody>
                  <a:tcPr/>
                </a:tc>
                <a:tc>
                  <a:txBody>
                    <a:bodyPr/>
                    <a:lstStyle/>
                    <a:p>
                      <a:pPr algn="ctr"/>
                      <a:r>
                        <a:rPr lang="en-IN" sz="1600" dirty="0"/>
                        <a:t>-75</a:t>
                      </a:r>
                    </a:p>
                  </a:txBody>
                  <a:tcPr/>
                </a:tc>
                <a:tc>
                  <a:txBody>
                    <a:bodyPr/>
                    <a:lstStyle/>
                    <a:p>
                      <a:pPr algn="ctr"/>
                      <a:r>
                        <a:rPr lang="en-IN" sz="1600" dirty="0"/>
                        <a:t>-17</a:t>
                      </a:r>
                    </a:p>
                  </a:txBody>
                  <a:tcPr/>
                </a:tc>
                <a:tc>
                  <a:txBody>
                    <a:bodyPr/>
                    <a:lstStyle/>
                    <a:p>
                      <a:pPr algn="ctr"/>
                      <a:r>
                        <a:rPr lang="en-IN" sz="1600" dirty="0"/>
                        <a:t>-59</a:t>
                      </a:r>
                    </a:p>
                  </a:txBody>
                  <a:tcPr/>
                </a:tc>
                <a:tc>
                  <a:txBody>
                    <a:bodyPr/>
                    <a:lstStyle/>
                    <a:p>
                      <a:pPr algn="ctr"/>
                      <a:r>
                        <a:rPr lang="en-IN" sz="1600" dirty="0"/>
                        <a:t>-81</a:t>
                      </a:r>
                    </a:p>
                  </a:txBody>
                  <a:tcPr/>
                </a:tc>
                <a:tc>
                  <a:txBody>
                    <a:bodyPr/>
                    <a:lstStyle/>
                    <a:p>
                      <a:pPr algn="ctr"/>
                      <a:r>
                        <a:rPr lang="en-IN" sz="1600" dirty="0"/>
                        <a:t>-233</a:t>
                      </a:r>
                    </a:p>
                  </a:txBody>
                  <a:tcPr/>
                </a:tc>
                <a:tc>
                  <a:txBody>
                    <a:bodyPr/>
                    <a:lstStyle/>
                    <a:p>
                      <a:pPr algn="ctr"/>
                      <a:r>
                        <a:rPr lang="en-IN" sz="1600" dirty="0"/>
                        <a:t>-52</a:t>
                      </a:r>
                    </a:p>
                  </a:txBody>
                  <a:tcPr/>
                </a:tc>
                <a:tc>
                  <a:txBody>
                    <a:bodyPr/>
                    <a:lstStyle/>
                    <a:p>
                      <a:pPr algn="ctr"/>
                      <a:r>
                        <a:rPr lang="en-IN" sz="1600" dirty="0"/>
                        <a:t>0</a:t>
                      </a:r>
                    </a:p>
                  </a:txBody>
                  <a:tcPr/>
                </a:tc>
                <a:extLst>
                  <a:ext uri="{0D108BD9-81ED-4DB2-BD59-A6C34878D82A}">
                    <a16:rowId xmlns:a16="http://schemas.microsoft.com/office/drawing/2014/main" val="3858124901"/>
                  </a:ext>
                </a:extLst>
              </a:tr>
              <a:tr h="321839">
                <a:tc>
                  <a:txBody>
                    <a:bodyPr/>
                    <a:lstStyle/>
                    <a:p>
                      <a:r>
                        <a:rPr lang="en-IN" sz="1500" dirty="0"/>
                        <a:t>PAT (cr.)</a:t>
                      </a:r>
                    </a:p>
                  </a:txBody>
                  <a:tcPr/>
                </a:tc>
                <a:tc>
                  <a:txBody>
                    <a:bodyPr/>
                    <a:lstStyle/>
                    <a:p>
                      <a:pPr algn="ctr"/>
                      <a:r>
                        <a:rPr lang="en-IN" sz="1600" dirty="0"/>
                        <a:t>80</a:t>
                      </a:r>
                    </a:p>
                  </a:txBody>
                  <a:tcPr/>
                </a:tc>
                <a:tc>
                  <a:txBody>
                    <a:bodyPr/>
                    <a:lstStyle/>
                    <a:p>
                      <a:pPr algn="ctr"/>
                      <a:r>
                        <a:rPr lang="en-IN" sz="1600" dirty="0"/>
                        <a:t>110</a:t>
                      </a:r>
                    </a:p>
                  </a:txBody>
                  <a:tcPr/>
                </a:tc>
                <a:tc>
                  <a:txBody>
                    <a:bodyPr/>
                    <a:lstStyle/>
                    <a:p>
                      <a:pPr algn="ctr"/>
                      <a:r>
                        <a:rPr lang="en-IN" sz="1600" dirty="0"/>
                        <a:t>123</a:t>
                      </a:r>
                    </a:p>
                  </a:txBody>
                  <a:tcPr/>
                </a:tc>
                <a:tc>
                  <a:txBody>
                    <a:bodyPr/>
                    <a:lstStyle/>
                    <a:p>
                      <a:pPr algn="ctr"/>
                      <a:r>
                        <a:rPr lang="en-IN" sz="1600" dirty="0"/>
                        <a:t>150</a:t>
                      </a:r>
                    </a:p>
                  </a:txBody>
                  <a:tcPr/>
                </a:tc>
                <a:tc>
                  <a:txBody>
                    <a:bodyPr/>
                    <a:lstStyle/>
                    <a:p>
                      <a:pPr algn="ctr"/>
                      <a:r>
                        <a:rPr lang="en-IN" sz="1600" dirty="0"/>
                        <a:t>182</a:t>
                      </a:r>
                    </a:p>
                  </a:txBody>
                  <a:tcPr/>
                </a:tc>
                <a:tc>
                  <a:txBody>
                    <a:bodyPr/>
                    <a:lstStyle/>
                    <a:p>
                      <a:pPr algn="ctr"/>
                      <a:r>
                        <a:rPr lang="en-IN" sz="1600" dirty="0"/>
                        <a:t>201</a:t>
                      </a:r>
                    </a:p>
                  </a:txBody>
                  <a:tcPr/>
                </a:tc>
                <a:tc>
                  <a:txBody>
                    <a:bodyPr/>
                    <a:lstStyle/>
                    <a:p>
                      <a:pPr algn="ctr"/>
                      <a:r>
                        <a:rPr lang="en-IN" sz="1600" dirty="0"/>
                        <a:t>235</a:t>
                      </a:r>
                    </a:p>
                  </a:txBody>
                  <a:tcPr/>
                </a:tc>
                <a:tc>
                  <a:txBody>
                    <a:bodyPr/>
                    <a:lstStyle/>
                    <a:p>
                      <a:pPr algn="ctr"/>
                      <a:r>
                        <a:rPr lang="en-IN" sz="1600" dirty="0"/>
                        <a:t>280</a:t>
                      </a:r>
                    </a:p>
                  </a:txBody>
                  <a:tcPr/>
                </a:tc>
                <a:tc>
                  <a:txBody>
                    <a:bodyPr/>
                    <a:lstStyle/>
                    <a:p>
                      <a:pPr algn="ctr"/>
                      <a:r>
                        <a:rPr lang="en-IN" sz="1600" dirty="0"/>
                        <a:t>288</a:t>
                      </a:r>
                    </a:p>
                  </a:txBody>
                  <a:tcPr/>
                </a:tc>
                <a:tc>
                  <a:txBody>
                    <a:bodyPr/>
                    <a:lstStyle/>
                    <a:p>
                      <a:pPr algn="ctr"/>
                      <a:r>
                        <a:rPr lang="en-IN" sz="1600" dirty="0"/>
                        <a:t>192</a:t>
                      </a:r>
                    </a:p>
                  </a:txBody>
                  <a:tcPr/>
                </a:tc>
                <a:tc>
                  <a:txBody>
                    <a:bodyPr/>
                    <a:lstStyle/>
                    <a:p>
                      <a:pPr algn="ctr"/>
                      <a:r>
                        <a:rPr lang="en-IN" sz="1600" dirty="0"/>
                        <a:t>296</a:t>
                      </a:r>
                    </a:p>
                  </a:txBody>
                  <a:tcPr/>
                </a:tc>
                <a:tc>
                  <a:txBody>
                    <a:bodyPr/>
                    <a:lstStyle/>
                    <a:p>
                      <a:pPr algn="ctr"/>
                      <a:r>
                        <a:rPr lang="en-IN" sz="1600" dirty="0"/>
                        <a:t>395</a:t>
                      </a:r>
                    </a:p>
                  </a:txBody>
                  <a:tcPr/>
                </a:tc>
                <a:extLst>
                  <a:ext uri="{0D108BD9-81ED-4DB2-BD59-A6C34878D82A}">
                    <a16:rowId xmlns:a16="http://schemas.microsoft.com/office/drawing/2014/main" val="4258817361"/>
                  </a:ext>
                </a:extLst>
              </a:tr>
            </a:tbl>
          </a:graphicData>
        </a:graphic>
      </p:graphicFrame>
      <p:sp>
        <p:nvSpPr>
          <p:cNvPr id="10" name="Oval 9">
            <a:extLst>
              <a:ext uri="{FF2B5EF4-FFF2-40B4-BE49-F238E27FC236}">
                <a16:creationId xmlns:a16="http://schemas.microsoft.com/office/drawing/2014/main" id="{E9EE4BE3-AD9A-6D22-6617-D39B4CEEBD3E}"/>
              </a:ext>
            </a:extLst>
          </p:cNvPr>
          <p:cNvSpPr/>
          <p:nvPr/>
        </p:nvSpPr>
        <p:spPr>
          <a:xfrm>
            <a:off x="7637253" y="3686356"/>
            <a:ext cx="3519577" cy="4025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Oval 12">
            <a:extLst>
              <a:ext uri="{FF2B5EF4-FFF2-40B4-BE49-F238E27FC236}">
                <a16:creationId xmlns:a16="http://schemas.microsoft.com/office/drawing/2014/main" id="{0D062C93-B661-99BF-226E-E17C13A82774}"/>
              </a:ext>
            </a:extLst>
          </p:cNvPr>
          <p:cNvSpPr/>
          <p:nvPr/>
        </p:nvSpPr>
        <p:spPr>
          <a:xfrm>
            <a:off x="11317857" y="3674857"/>
            <a:ext cx="759124" cy="402566"/>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67098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Valuations</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FEEAD9B3-EA70-40C8-AE6B-7D5EA80A6512}"/>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726D755-81CA-4D28-9B51-44361836702E}"/>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C3E04C8-2759-4721-A632-5F840CE0BC84}"/>
              </a:ext>
            </a:extLst>
          </p:cNvPr>
          <p:cNvPicPr>
            <a:picLocks noChangeAspect="1"/>
          </p:cNvPicPr>
          <p:nvPr/>
        </p:nvPicPr>
        <p:blipFill>
          <a:blip r:embed="rId2"/>
          <a:stretch>
            <a:fillRect/>
          </a:stretch>
        </p:blipFill>
        <p:spPr>
          <a:xfrm>
            <a:off x="10475229" y="98779"/>
            <a:ext cx="1590249" cy="673647"/>
          </a:xfrm>
          <a:prstGeom prst="rect">
            <a:avLst/>
          </a:prstGeom>
        </p:spPr>
      </p:pic>
      <p:sp>
        <p:nvSpPr>
          <p:cNvPr id="3" name="Slide Number Placeholder 2">
            <a:extLst>
              <a:ext uri="{FF2B5EF4-FFF2-40B4-BE49-F238E27FC236}">
                <a16:creationId xmlns:a16="http://schemas.microsoft.com/office/drawing/2014/main" id="{5901C2C0-1199-437F-BDDB-A09654E77681}"/>
              </a:ext>
            </a:extLst>
          </p:cNvPr>
          <p:cNvSpPr>
            <a:spLocks noGrp="1"/>
          </p:cNvSpPr>
          <p:nvPr>
            <p:ph type="sldNum" sz="quarter" idx="12"/>
          </p:nvPr>
        </p:nvSpPr>
        <p:spPr>
          <a:xfrm>
            <a:off x="4724399" y="6492875"/>
            <a:ext cx="2743200" cy="365125"/>
          </a:xfrm>
        </p:spPr>
        <p:txBody>
          <a:bodyPr/>
          <a:lstStyle/>
          <a:p>
            <a:pPr algn="ctr"/>
            <a:fld id="{61EE498F-2481-4D25-A25D-E78A7BC24141}" type="slidenum">
              <a:rPr lang="en-IN" smtClean="0"/>
              <a:pPr algn="ctr"/>
              <a:t>16</a:t>
            </a:fld>
            <a:endParaRPr lang="en-IN"/>
          </a:p>
        </p:txBody>
      </p:sp>
      <p:graphicFrame>
        <p:nvGraphicFramePr>
          <p:cNvPr id="4" name="Diagram 3">
            <a:extLst>
              <a:ext uri="{FF2B5EF4-FFF2-40B4-BE49-F238E27FC236}">
                <a16:creationId xmlns:a16="http://schemas.microsoft.com/office/drawing/2014/main" id="{F8FE840C-77D0-F629-2C26-1235A11DEEC5}"/>
              </a:ext>
            </a:extLst>
          </p:cNvPr>
          <p:cNvGraphicFramePr/>
          <p:nvPr>
            <p:extLst>
              <p:ext uri="{D42A27DB-BD31-4B8C-83A1-F6EECF244321}">
                <p14:modId xmlns:p14="http://schemas.microsoft.com/office/powerpoint/2010/main" val="2744386973"/>
              </p:ext>
            </p:extLst>
          </p:nvPr>
        </p:nvGraphicFramePr>
        <p:xfrm>
          <a:off x="1008330" y="971911"/>
          <a:ext cx="10175339" cy="53002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8691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10 Years P/B</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FEEAD9B3-EA70-40C8-AE6B-7D5EA80A6512}"/>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726D755-81CA-4D28-9B51-44361836702E}"/>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C3E04C8-2759-4721-A632-5F840CE0BC84}"/>
              </a:ext>
            </a:extLst>
          </p:cNvPr>
          <p:cNvPicPr>
            <a:picLocks noChangeAspect="1"/>
          </p:cNvPicPr>
          <p:nvPr/>
        </p:nvPicPr>
        <p:blipFill>
          <a:blip r:embed="rId2"/>
          <a:stretch>
            <a:fillRect/>
          </a:stretch>
        </p:blipFill>
        <p:spPr>
          <a:xfrm>
            <a:off x="10475229" y="98779"/>
            <a:ext cx="1590249" cy="673647"/>
          </a:xfrm>
          <a:prstGeom prst="rect">
            <a:avLst/>
          </a:prstGeom>
        </p:spPr>
      </p:pic>
      <p:sp>
        <p:nvSpPr>
          <p:cNvPr id="3" name="Slide Number Placeholder 2">
            <a:extLst>
              <a:ext uri="{FF2B5EF4-FFF2-40B4-BE49-F238E27FC236}">
                <a16:creationId xmlns:a16="http://schemas.microsoft.com/office/drawing/2014/main" id="{5901C2C0-1199-437F-BDDB-A09654E77681}"/>
              </a:ext>
            </a:extLst>
          </p:cNvPr>
          <p:cNvSpPr>
            <a:spLocks noGrp="1"/>
          </p:cNvSpPr>
          <p:nvPr>
            <p:ph type="sldNum" sz="quarter" idx="12"/>
          </p:nvPr>
        </p:nvSpPr>
        <p:spPr>
          <a:xfrm>
            <a:off x="4724399" y="6492875"/>
            <a:ext cx="2743200" cy="365125"/>
          </a:xfrm>
        </p:spPr>
        <p:txBody>
          <a:bodyPr/>
          <a:lstStyle/>
          <a:p>
            <a:pPr algn="ctr"/>
            <a:fld id="{61EE498F-2481-4D25-A25D-E78A7BC24141}" type="slidenum">
              <a:rPr lang="en-IN" smtClean="0"/>
              <a:pPr algn="ctr"/>
              <a:t>17</a:t>
            </a:fld>
            <a:endParaRPr lang="en-IN"/>
          </a:p>
        </p:txBody>
      </p:sp>
      <p:pic>
        <p:nvPicPr>
          <p:cNvPr id="10" name="Picture 9">
            <a:extLst>
              <a:ext uri="{FF2B5EF4-FFF2-40B4-BE49-F238E27FC236}">
                <a16:creationId xmlns:a16="http://schemas.microsoft.com/office/drawing/2014/main" id="{C392D937-E99E-F3DA-412A-0936CCBA64E9}"/>
              </a:ext>
            </a:extLst>
          </p:cNvPr>
          <p:cNvPicPr>
            <a:picLocks noChangeAspect="1"/>
          </p:cNvPicPr>
          <p:nvPr/>
        </p:nvPicPr>
        <p:blipFill>
          <a:blip r:embed="rId3"/>
          <a:stretch>
            <a:fillRect/>
          </a:stretch>
        </p:blipFill>
        <p:spPr>
          <a:xfrm>
            <a:off x="299049" y="1074122"/>
            <a:ext cx="11593902" cy="4938493"/>
          </a:xfrm>
          <a:prstGeom prst="rect">
            <a:avLst/>
          </a:prstGeom>
        </p:spPr>
      </p:pic>
      <p:sp>
        <p:nvSpPr>
          <p:cNvPr id="6" name="Oval 5">
            <a:extLst>
              <a:ext uri="{FF2B5EF4-FFF2-40B4-BE49-F238E27FC236}">
                <a16:creationId xmlns:a16="http://schemas.microsoft.com/office/drawing/2014/main" id="{54713A34-8829-C14B-66E4-2A7B60DA0581}"/>
              </a:ext>
            </a:extLst>
          </p:cNvPr>
          <p:cNvSpPr/>
          <p:nvPr/>
        </p:nvSpPr>
        <p:spPr>
          <a:xfrm>
            <a:off x="1075427" y="2536166"/>
            <a:ext cx="4025660" cy="1316966"/>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a:extLst>
              <a:ext uri="{FF2B5EF4-FFF2-40B4-BE49-F238E27FC236}">
                <a16:creationId xmlns:a16="http://schemas.microsoft.com/office/drawing/2014/main" id="{18DEAC5D-CA68-733D-A0EB-DC54187B069C}"/>
              </a:ext>
            </a:extLst>
          </p:cNvPr>
          <p:cNvSpPr/>
          <p:nvPr/>
        </p:nvSpPr>
        <p:spPr>
          <a:xfrm>
            <a:off x="6504317" y="4531742"/>
            <a:ext cx="4761781" cy="63835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781785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Risks/concerns</a:t>
            </a: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FEEAD9B3-EA70-40C8-AE6B-7D5EA80A6512}"/>
              </a:ext>
            </a:extLst>
          </p:cNvPr>
          <p:cNvSpPr>
            <a:spLocks noGrp="1"/>
          </p:cNvSpPr>
          <p:nvPr>
            <p:ph type="ftr" sz="quarter" idx="11"/>
          </p:nvPr>
        </p:nvSpPr>
        <p:spPr>
          <a:xfrm>
            <a:off x="-17253" y="6492875"/>
            <a:ext cx="1639019" cy="365125"/>
          </a:xfrm>
        </p:spPr>
        <p:txBody>
          <a:bodyPr/>
          <a:lstStyle/>
          <a:p>
            <a:pPr algn="l"/>
            <a:r>
              <a:rPr lang="en-IN" sz="1500" b="1" dirty="0">
                <a:solidFill>
                  <a:schemeClr val="tx1"/>
                </a:solidFill>
              </a:rPr>
              <a:t>Mittal Consulting</a:t>
            </a:r>
          </a:p>
        </p:txBody>
      </p:sp>
      <p:sp>
        <p:nvSpPr>
          <p:cNvPr id="8" name="Footer Placeholder 7">
            <a:extLst>
              <a:ext uri="{FF2B5EF4-FFF2-40B4-BE49-F238E27FC236}">
                <a16:creationId xmlns:a16="http://schemas.microsoft.com/office/drawing/2014/main" id="{A726D755-81CA-4D28-9B51-44361836702E}"/>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mn-lt"/>
                <a:ea typeface="+mn-ea"/>
                <a:cs typeface="+mn-cs"/>
              </a:rPr>
              <a:t>www.katalystwealth.com</a:t>
            </a:r>
          </a:p>
        </p:txBody>
      </p:sp>
      <p:pic>
        <p:nvPicPr>
          <p:cNvPr id="9" name="Picture 8">
            <a:extLst>
              <a:ext uri="{FF2B5EF4-FFF2-40B4-BE49-F238E27FC236}">
                <a16:creationId xmlns:a16="http://schemas.microsoft.com/office/drawing/2014/main" id="{0C3E04C8-2759-4721-A632-5F840CE0BC84}"/>
              </a:ext>
            </a:extLst>
          </p:cNvPr>
          <p:cNvPicPr>
            <a:picLocks noChangeAspect="1"/>
          </p:cNvPicPr>
          <p:nvPr/>
        </p:nvPicPr>
        <p:blipFill>
          <a:blip r:embed="rId2"/>
          <a:stretch>
            <a:fillRect/>
          </a:stretch>
        </p:blipFill>
        <p:spPr>
          <a:xfrm>
            <a:off x="10475229" y="98779"/>
            <a:ext cx="1590249" cy="673647"/>
          </a:xfrm>
          <a:prstGeom prst="rect">
            <a:avLst/>
          </a:prstGeom>
        </p:spPr>
      </p:pic>
      <p:sp>
        <p:nvSpPr>
          <p:cNvPr id="10" name="Content Placeholder 2">
            <a:extLst>
              <a:ext uri="{FF2B5EF4-FFF2-40B4-BE49-F238E27FC236}">
                <a16:creationId xmlns:a16="http://schemas.microsoft.com/office/drawing/2014/main" id="{27DBA1CC-7E72-432D-8AB5-2A36473FABD8}"/>
              </a:ext>
            </a:extLst>
          </p:cNvPr>
          <p:cNvSpPr txBox="1">
            <a:spLocks/>
          </p:cNvSpPr>
          <p:nvPr/>
        </p:nvSpPr>
        <p:spPr>
          <a:xfrm>
            <a:off x="126521" y="1764103"/>
            <a:ext cx="11938957" cy="33297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IN" sz="1200" dirty="0"/>
          </a:p>
          <a:p>
            <a:pPr algn="l" fontAlgn="base">
              <a:buFont typeface="Arial" panose="020B0604020202020204" pitchFamily="34" charset="0"/>
              <a:buChar char="•"/>
            </a:pPr>
            <a:r>
              <a:rPr lang="en-US" sz="2000" i="0" dirty="0">
                <a:solidFill>
                  <a:srgbClr val="000000"/>
                </a:solidFill>
                <a:effectLst/>
                <a:latin typeface="Calibri (body)"/>
              </a:rPr>
              <a:t>TN accounts for 50% + and Southern states ~80% of loan book</a:t>
            </a:r>
          </a:p>
          <a:p>
            <a:pPr algn="l" fontAlgn="base">
              <a:buFont typeface="Arial" panose="020B0604020202020204" pitchFamily="34" charset="0"/>
              <a:buChar char="•"/>
            </a:pPr>
            <a:endParaRPr lang="en-US" sz="2000" i="0" dirty="0">
              <a:solidFill>
                <a:srgbClr val="000000"/>
              </a:solidFill>
              <a:effectLst/>
              <a:latin typeface="Calibri (body)"/>
            </a:endParaRPr>
          </a:p>
          <a:p>
            <a:pPr algn="l" fontAlgn="base">
              <a:buFont typeface="Arial" panose="020B0604020202020204" pitchFamily="34" charset="0"/>
              <a:buChar char="•"/>
            </a:pPr>
            <a:r>
              <a:rPr lang="en-US" sz="2000" dirty="0">
                <a:solidFill>
                  <a:srgbClr val="000000"/>
                </a:solidFill>
                <a:latin typeface="Calibri (body)"/>
              </a:rPr>
              <a:t>Non-salaried customers are relatively high-risk borrowers and account for 50% + loan book </a:t>
            </a:r>
            <a:endParaRPr lang="en-US" sz="2000" i="0" dirty="0">
              <a:solidFill>
                <a:srgbClr val="000000"/>
              </a:solidFill>
              <a:effectLst/>
              <a:latin typeface="Calibri (body)"/>
            </a:endParaRPr>
          </a:p>
          <a:p>
            <a:pPr algn="l" fontAlgn="base">
              <a:buFont typeface="Arial" panose="020B0604020202020204" pitchFamily="34" charset="0"/>
              <a:buChar char="•"/>
            </a:pPr>
            <a:endParaRPr lang="en-US" sz="2000" i="0" dirty="0">
              <a:solidFill>
                <a:srgbClr val="000000"/>
              </a:solidFill>
              <a:effectLst/>
              <a:latin typeface="Calibri (body)"/>
            </a:endParaRPr>
          </a:p>
          <a:p>
            <a:pPr algn="l" fontAlgn="base">
              <a:buFont typeface="Arial" panose="020B0604020202020204" pitchFamily="34" charset="0"/>
              <a:buChar char="•"/>
            </a:pPr>
            <a:r>
              <a:rPr lang="en-US" sz="2000" dirty="0">
                <a:solidFill>
                  <a:srgbClr val="000000"/>
                </a:solidFill>
                <a:latin typeface="Calibri (body)"/>
              </a:rPr>
              <a:t>Risk of de-rating if loan growth, profit growth falters or asset quality deteriorates</a:t>
            </a:r>
            <a:endParaRPr lang="en-IN" sz="2000" dirty="0">
              <a:latin typeface="Calibri (body)"/>
            </a:endParaRPr>
          </a:p>
        </p:txBody>
      </p:sp>
      <p:sp>
        <p:nvSpPr>
          <p:cNvPr id="3" name="Slide Number Placeholder 2">
            <a:extLst>
              <a:ext uri="{FF2B5EF4-FFF2-40B4-BE49-F238E27FC236}">
                <a16:creationId xmlns:a16="http://schemas.microsoft.com/office/drawing/2014/main" id="{8820FF0C-5AA2-49A5-B335-B26B26DAEC28}"/>
              </a:ext>
            </a:extLst>
          </p:cNvPr>
          <p:cNvSpPr>
            <a:spLocks noGrp="1"/>
          </p:cNvSpPr>
          <p:nvPr>
            <p:ph type="sldNum" sz="quarter" idx="12"/>
          </p:nvPr>
        </p:nvSpPr>
        <p:spPr>
          <a:xfrm>
            <a:off x="4724400" y="6492875"/>
            <a:ext cx="2743200" cy="365125"/>
          </a:xfrm>
        </p:spPr>
        <p:txBody>
          <a:bodyPr/>
          <a:lstStyle/>
          <a:p>
            <a:pPr algn="ctr"/>
            <a:fld id="{61EE498F-2481-4D25-A25D-E78A7BC24141}" type="slidenum">
              <a:rPr lang="en-IN" smtClean="0"/>
              <a:pPr algn="ctr"/>
              <a:t>18</a:t>
            </a:fld>
            <a:endParaRPr lang="en-IN" dirty="0"/>
          </a:p>
        </p:txBody>
      </p:sp>
    </p:spTree>
    <p:extLst>
      <p:ext uri="{BB962C8B-B14F-4D97-AF65-F5344CB8AC3E}">
        <p14:creationId xmlns:p14="http://schemas.microsoft.com/office/powerpoint/2010/main" val="1402435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126522" y="54572"/>
            <a:ext cx="11950460" cy="762062"/>
          </a:xfrm>
        </p:spPr>
        <p:txBody>
          <a:bodyPr>
            <a:normAutofit/>
          </a:bodyPr>
          <a:lstStyle/>
          <a:p>
            <a:r>
              <a:rPr lang="en-IN" sz="2600" b="1" dirty="0">
                <a:solidFill>
                  <a:srgbClr val="0070C0"/>
                </a:solidFill>
              </a:rPr>
              <a:t>Resources</a:t>
            </a:r>
          </a:p>
        </p:txBody>
      </p:sp>
      <p:sp>
        <p:nvSpPr>
          <p:cNvPr id="3" name="Content Placeholder 2">
            <a:extLst>
              <a:ext uri="{FF2B5EF4-FFF2-40B4-BE49-F238E27FC236}">
                <a16:creationId xmlns:a16="http://schemas.microsoft.com/office/drawing/2014/main" id="{29A02246-9344-4D5A-B4AB-B765F91EFCDD}"/>
              </a:ext>
            </a:extLst>
          </p:cNvPr>
          <p:cNvSpPr>
            <a:spLocks noGrp="1"/>
          </p:cNvSpPr>
          <p:nvPr>
            <p:ph idx="1"/>
          </p:nvPr>
        </p:nvSpPr>
        <p:spPr>
          <a:xfrm>
            <a:off x="0" y="914401"/>
            <a:ext cx="5906220" cy="5607224"/>
          </a:xfrm>
        </p:spPr>
        <p:txBody>
          <a:bodyPr>
            <a:normAutofit/>
          </a:bodyPr>
          <a:lstStyle/>
          <a:p>
            <a:pPr marL="0" indent="0">
              <a:buNone/>
            </a:pPr>
            <a:endParaRPr lang="en-IN" sz="1200" dirty="0"/>
          </a:p>
          <a:p>
            <a:pPr marL="514350" indent="-514350">
              <a:buFont typeface="+mj-lt"/>
              <a:buAutoNum type="arabicPeriod"/>
            </a:pPr>
            <a:r>
              <a:rPr lang="en-IN" sz="2000" dirty="0">
                <a:hlinkClick r:id="rId2"/>
              </a:rPr>
              <a:t>https://www.bseindia.com/</a:t>
            </a:r>
            <a:endParaRPr lang="en-IN" sz="2000" dirty="0"/>
          </a:p>
          <a:p>
            <a:pPr marL="514350" indent="-514350">
              <a:buFont typeface="+mj-lt"/>
              <a:buAutoNum type="arabicPeriod"/>
            </a:pPr>
            <a:r>
              <a:rPr lang="en-IN" sz="2000" dirty="0">
                <a:hlinkClick r:id="rId3"/>
              </a:rPr>
              <a:t>https://www.screener.in/company/REPCOHOME/</a:t>
            </a:r>
            <a:endParaRPr lang="en-IN" sz="2000" dirty="0"/>
          </a:p>
          <a:p>
            <a:pPr marL="514350" indent="-514350">
              <a:buFont typeface="+mj-lt"/>
              <a:buAutoNum type="arabicPeriod"/>
            </a:pPr>
            <a:r>
              <a:rPr lang="en-IN" sz="2000" dirty="0">
                <a:hlinkClick r:id="rId4"/>
              </a:rPr>
              <a:t>https://doc.repcohome.com/uploads/RHFL_Q4_FY_24_Earnings_Presentation_final_6fe8750b1c.pdf</a:t>
            </a:r>
            <a:endParaRPr lang="en-IN" sz="2000" dirty="0"/>
          </a:p>
          <a:p>
            <a:pPr marL="514350" indent="-514350">
              <a:buFont typeface="+mj-lt"/>
              <a:buAutoNum type="arabicPeriod"/>
            </a:pPr>
            <a:r>
              <a:rPr lang="en-IN" sz="2000" dirty="0">
                <a:hlinkClick r:id="rId5"/>
              </a:rPr>
              <a:t>https://www.repcohome.com/home</a:t>
            </a:r>
            <a:endParaRPr lang="en-IN" sz="2000" dirty="0"/>
          </a:p>
          <a:p>
            <a:pPr marL="514350" indent="-514350">
              <a:buFont typeface="+mj-lt"/>
              <a:buAutoNum type="arabicPeriod"/>
            </a:pPr>
            <a:r>
              <a:rPr lang="en-IN" sz="2000" dirty="0">
                <a:hlinkClick r:id="rId6"/>
              </a:rPr>
              <a:t>https://www.bseindia.com/xml-data/corpfiling/AttachHis/ff2ae0e3-c7fc-49ad-b9eb-11d5953f9686.pdf</a:t>
            </a:r>
            <a:endParaRPr lang="en-IN" sz="2000" dirty="0"/>
          </a:p>
          <a:p>
            <a:pPr marL="514350" indent="-514350">
              <a:buFont typeface="+mj-lt"/>
              <a:buAutoNum type="arabicPeriod"/>
            </a:pPr>
            <a:r>
              <a:rPr lang="en-IN" sz="2000" dirty="0">
                <a:hlinkClick r:id="rId7"/>
              </a:rPr>
              <a:t>https://www.bseindia.com/xml-data/corpfiling/AttachHis/5f62bb2d-2ee4-4444-8082-a353fb7e3a3c.pdf</a:t>
            </a:r>
            <a:endParaRPr lang="en-IN" sz="2000" dirty="0"/>
          </a:p>
          <a:p>
            <a:pPr marL="514350" indent="-514350">
              <a:buFont typeface="+mj-lt"/>
              <a:buAutoNum type="arabicPeriod"/>
            </a:pPr>
            <a:endParaRPr lang="en-IN" sz="2000" dirty="0"/>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7" name="Footer Placeholder 7">
            <a:extLst>
              <a:ext uri="{FF2B5EF4-FFF2-40B4-BE49-F238E27FC236}">
                <a16:creationId xmlns:a16="http://schemas.microsoft.com/office/drawing/2014/main" id="{FEEAD9B3-EA70-40C8-AE6B-7D5EA80A6512}"/>
              </a:ext>
            </a:extLst>
          </p:cNvPr>
          <p:cNvSpPr>
            <a:spLocks noGrp="1"/>
          </p:cNvSpPr>
          <p:nvPr>
            <p:ph type="ftr" sz="quarter" idx="11"/>
          </p:nvPr>
        </p:nvSpPr>
        <p:spPr>
          <a:xfrm>
            <a:off x="-17253" y="6492875"/>
            <a:ext cx="163901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b="1" i="0" u="none" strike="noStrike" kern="1200" cap="none" spc="0" normalizeH="0" baseline="0" noProof="0" dirty="0">
                <a:ln>
                  <a:noFill/>
                </a:ln>
                <a:solidFill>
                  <a:prstClr val="black"/>
                </a:solidFill>
                <a:effectLst/>
                <a:uLnTx/>
                <a:uFillTx/>
                <a:latin typeface="Calibri" panose="020F0502020204030204"/>
                <a:ea typeface="+mn-ea"/>
                <a:cs typeface="+mn-cs"/>
              </a:rPr>
              <a:t>Mittal Consulting</a:t>
            </a:r>
          </a:p>
        </p:txBody>
      </p:sp>
      <p:sp>
        <p:nvSpPr>
          <p:cNvPr id="8" name="Footer Placeholder 7">
            <a:extLst>
              <a:ext uri="{FF2B5EF4-FFF2-40B4-BE49-F238E27FC236}">
                <a16:creationId xmlns:a16="http://schemas.microsoft.com/office/drawing/2014/main" id="{A726D755-81CA-4D28-9B51-44361836702E}"/>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Calibri" panose="020F0502020204030204"/>
                <a:ea typeface="+mn-ea"/>
                <a:cs typeface="+mn-cs"/>
              </a:rPr>
              <a:t>www.katalystwealth.com</a:t>
            </a:r>
          </a:p>
        </p:txBody>
      </p:sp>
      <p:pic>
        <p:nvPicPr>
          <p:cNvPr id="9" name="Picture 8">
            <a:extLst>
              <a:ext uri="{FF2B5EF4-FFF2-40B4-BE49-F238E27FC236}">
                <a16:creationId xmlns:a16="http://schemas.microsoft.com/office/drawing/2014/main" id="{B44F869D-8F9A-4F5C-88E5-CEE0436C58D9}"/>
              </a:ext>
            </a:extLst>
          </p:cNvPr>
          <p:cNvPicPr>
            <a:picLocks noChangeAspect="1"/>
          </p:cNvPicPr>
          <p:nvPr/>
        </p:nvPicPr>
        <p:blipFill>
          <a:blip r:embed="rId8"/>
          <a:stretch>
            <a:fillRect/>
          </a:stretch>
        </p:blipFill>
        <p:spPr>
          <a:xfrm>
            <a:off x="10475229" y="102725"/>
            <a:ext cx="1590249" cy="673647"/>
          </a:xfrm>
          <a:prstGeom prst="rect">
            <a:avLst/>
          </a:prstGeom>
        </p:spPr>
      </p:pic>
      <p:pic>
        <p:nvPicPr>
          <p:cNvPr id="10" name="Picture 9">
            <a:extLst>
              <a:ext uri="{FF2B5EF4-FFF2-40B4-BE49-F238E27FC236}">
                <a16:creationId xmlns:a16="http://schemas.microsoft.com/office/drawing/2014/main" id="{ABE96C15-7F35-420F-9E53-210E74475958}"/>
              </a:ext>
            </a:extLst>
          </p:cNvPr>
          <p:cNvPicPr>
            <a:picLocks noChangeAspect="1"/>
          </p:cNvPicPr>
          <p:nvPr/>
        </p:nvPicPr>
        <p:blipFill>
          <a:blip r:embed="rId9"/>
          <a:stretch>
            <a:fillRect/>
          </a:stretch>
        </p:blipFill>
        <p:spPr>
          <a:xfrm>
            <a:off x="6452043" y="983413"/>
            <a:ext cx="5486914" cy="4022873"/>
          </a:xfrm>
          <a:prstGeom prst="rect">
            <a:avLst/>
          </a:prstGeom>
        </p:spPr>
      </p:pic>
      <p:sp>
        <p:nvSpPr>
          <p:cNvPr id="11" name="Slide Number Placeholder 2">
            <a:extLst>
              <a:ext uri="{FF2B5EF4-FFF2-40B4-BE49-F238E27FC236}">
                <a16:creationId xmlns:a16="http://schemas.microsoft.com/office/drawing/2014/main" id="{99967D0F-6031-4652-8196-24C96BED9F30}"/>
              </a:ext>
            </a:extLst>
          </p:cNvPr>
          <p:cNvSpPr txBox="1">
            <a:spLocks/>
          </p:cNvSpPr>
          <p:nvPr/>
        </p:nvSpPr>
        <p:spPr>
          <a:xfrm>
            <a:off x="47244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1EE498F-2481-4D25-A25D-E78A7BC24141}" type="slidenum">
              <a:rPr lang="en-IN" smtClean="0"/>
              <a:pPr algn="ctr"/>
              <a:t>19</a:t>
            </a:fld>
            <a:endParaRPr lang="en-IN" dirty="0"/>
          </a:p>
        </p:txBody>
      </p:sp>
    </p:spTree>
    <p:extLst>
      <p:ext uri="{BB962C8B-B14F-4D97-AF65-F5344CB8AC3E}">
        <p14:creationId xmlns:p14="http://schemas.microsoft.com/office/powerpoint/2010/main" val="4151720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363B-7D7F-406E-B394-EF05EC21F6A4}"/>
              </a:ext>
            </a:extLst>
          </p:cNvPr>
          <p:cNvSpPr>
            <a:spLocks noGrp="1"/>
          </p:cNvSpPr>
          <p:nvPr>
            <p:ph type="title"/>
          </p:nvPr>
        </p:nvSpPr>
        <p:spPr>
          <a:xfrm>
            <a:off x="0" y="3163016"/>
            <a:ext cx="12186292" cy="2461397"/>
          </a:xfrm>
        </p:spPr>
        <p:txBody>
          <a:bodyPr>
            <a:normAutofit fontScale="90000"/>
          </a:bodyPr>
          <a:lstStyle/>
          <a:p>
            <a:pPr algn="ctr"/>
            <a:br>
              <a:rPr lang="en-IN" sz="2600" b="1" dirty="0">
                <a:solidFill>
                  <a:srgbClr val="0070C0"/>
                </a:solidFill>
              </a:rPr>
            </a:br>
            <a:r>
              <a:rPr lang="en-IN" dirty="0">
                <a:solidFill>
                  <a:srgbClr val="0070C0"/>
                </a:solidFill>
                <a:latin typeface="Calibri (body)"/>
              </a:rPr>
              <a:t>Thank You</a:t>
            </a:r>
            <a:br>
              <a:rPr lang="en-IN" dirty="0">
                <a:solidFill>
                  <a:srgbClr val="0070C0"/>
                </a:solidFill>
                <a:latin typeface="Calibri (body)"/>
              </a:rPr>
            </a:br>
            <a:br>
              <a:rPr lang="en-IN" dirty="0">
                <a:solidFill>
                  <a:srgbClr val="0070C0"/>
                </a:solidFill>
                <a:latin typeface="Calibri (body)"/>
              </a:rPr>
            </a:br>
            <a:r>
              <a:rPr lang="en-IN" sz="2000" dirty="0">
                <a:solidFill>
                  <a:schemeClr val="bg1">
                    <a:lumMod val="65000"/>
                  </a:schemeClr>
                </a:solidFill>
                <a:latin typeface="Calibri (body)"/>
              </a:rPr>
              <a:t>For more information, please contact</a:t>
            </a:r>
            <a:br>
              <a:rPr lang="en-IN" sz="2000" dirty="0">
                <a:solidFill>
                  <a:schemeClr val="bg1">
                    <a:lumMod val="65000"/>
                  </a:schemeClr>
                </a:solidFill>
                <a:latin typeface="Calibri (body)"/>
              </a:rPr>
            </a:br>
            <a:br>
              <a:rPr lang="en-IN" sz="2000" dirty="0">
                <a:solidFill>
                  <a:srgbClr val="0070C0"/>
                </a:solidFill>
                <a:latin typeface="Calibri (body)"/>
              </a:rPr>
            </a:br>
            <a:r>
              <a:rPr lang="en-IN" sz="2000" dirty="0">
                <a:solidFill>
                  <a:srgbClr val="0070C0"/>
                </a:solidFill>
                <a:latin typeface="Calibri (body)"/>
              </a:rPr>
              <a:t>Ekansh Mittal</a:t>
            </a:r>
            <a:br>
              <a:rPr lang="en-IN" sz="2000" dirty="0">
                <a:solidFill>
                  <a:srgbClr val="0070C0"/>
                </a:solidFill>
                <a:latin typeface="Calibri (body)"/>
              </a:rPr>
            </a:br>
            <a:r>
              <a:rPr lang="en-IN" sz="2000" dirty="0">
                <a:latin typeface="Calibri (body)"/>
              </a:rPr>
              <a:t>Founder, </a:t>
            </a:r>
            <a:r>
              <a:rPr lang="en-IN" sz="2000" dirty="0" err="1">
                <a:latin typeface="Calibri (body)"/>
              </a:rPr>
              <a:t>Katalyst</a:t>
            </a:r>
            <a:r>
              <a:rPr lang="en-IN" sz="2000" dirty="0">
                <a:latin typeface="Calibri (body)"/>
              </a:rPr>
              <a:t> Wealth</a:t>
            </a:r>
            <a:br>
              <a:rPr lang="en-IN" sz="2000" dirty="0">
                <a:latin typeface="Calibri (body)"/>
              </a:rPr>
            </a:br>
            <a:br>
              <a:rPr lang="en-IN" sz="2000" dirty="0">
                <a:latin typeface="Calibri (body)"/>
              </a:rPr>
            </a:br>
            <a:r>
              <a:rPr lang="en-IN" sz="2000" dirty="0">
                <a:latin typeface="Calibri (body)"/>
              </a:rPr>
              <a:t>Email: info@katalystwealth.com</a:t>
            </a:r>
            <a:br>
              <a:rPr lang="en-IN" sz="2000" dirty="0">
                <a:latin typeface="Calibri (body)"/>
              </a:rPr>
            </a:br>
            <a:r>
              <a:rPr lang="en-IN" sz="2000" dirty="0">
                <a:latin typeface="Calibri (body)"/>
              </a:rPr>
              <a:t>web: www.katalystwealth.com </a:t>
            </a:r>
            <a:br>
              <a:rPr lang="en-IN" sz="2000" dirty="0">
                <a:latin typeface="Calibri (body)"/>
              </a:rPr>
            </a:br>
            <a:r>
              <a:rPr lang="en-IN" sz="2000" dirty="0">
                <a:latin typeface="Calibri (body)"/>
              </a:rPr>
              <a:t>Twitter - @</a:t>
            </a:r>
            <a:r>
              <a:rPr lang="en-IN" sz="2000" dirty="0" err="1">
                <a:latin typeface="Calibri (body)"/>
              </a:rPr>
              <a:t>katalystwealth</a:t>
            </a:r>
            <a:endParaRPr lang="en-IN" b="1" dirty="0">
              <a:solidFill>
                <a:srgbClr val="0070C0"/>
              </a:solidFill>
            </a:endParaRPr>
          </a:p>
        </p:txBody>
      </p:sp>
      <p:cxnSp>
        <p:nvCxnSpPr>
          <p:cNvPr id="5" name="Straight Connector 4">
            <a:extLst>
              <a:ext uri="{FF2B5EF4-FFF2-40B4-BE49-F238E27FC236}">
                <a16:creationId xmlns:a16="http://schemas.microsoft.com/office/drawing/2014/main" id="{A89C2DDB-0C22-48FE-9C47-BACD781196CF}"/>
              </a:ext>
            </a:extLst>
          </p:cNvPr>
          <p:cNvCxnSpPr>
            <a:cxnSpLocks/>
          </p:cNvCxnSpPr>
          <p:nvPr/>
        </p:nvCxnSpPr>
        <p:spPr>
          <a:xfrm>
            <a:off x="126521" y="845386"/>
            <a:ext cx="11950460" cy="0"/>
          </a:xfrm>
          <a:prstGeom prst="line">
            <a:avLst/>
          </a:prstGeom>
          <a:ln w="28575"/>
        </p:spPr>
        <p:style>
          <a:lnRef idx="3">
            <a:schemeClr val="accent6"/>
          </a:lnRef>
          <a:fillRef idx="0">
            <a:schemeClr val="accent6"/>
          </a:fillRef>
          <a:effectRef idx="2">
            <a:schemeClr val="accent6"/>
          </a:effectRef>
          <a:fontRef idx="minor">
            <a:schemeClr val="tx1"/>
          </a:fontRef>
        </p:style>
      </p:cxnSp>
      <p:sp>
        <p:nvSpPr>
          <p:cNvPr id="8" name="Footer Placeholder 7">
            <a:extLst>
              <a:ext uri="{FF2B5EF4-FFF2-40B4-BE49-F238E27FC236}">
                <a16:creationId xmlns:a16="http://schemas.microsoft.com/office/drawing/2014/main" id="{FD46826E-0BCB-4A61-8BF3-8395CE727350}"/>
              </a:ext>
            </a:extLst>
          </p:cNvPr>
          <p:cNvSpPr>
            <a:spLocks noGrp="1"/>
          </p:cNvSpPr>
          <p:nvPr>
            <p:ph type="ftr" sz="quarter" idx="11"/>
          </p:nvPr>
        </p:nvSpPr>
        <p:spPr>
          <a:xfrm>
            <a:off x="-17253" y="6492875"/>
            <a:ext cx="163901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b="1" i="0" u="none" strike="noStrike" kern="1200" cap="none" spc="0" normalizeH="0" baseline="0" noProof="0" dirty="0">
                <a:ln>
                  <a:noFill/>
                </a:ln>
                <a:solidFill>
                  <a:prstClr val="black"/>
                </a:solidFill>
                <a:effectLst/>
                <a:uLnTx/>
                <a:uFillTx/>
                <a:latin typeface="Calibri" panose="020F0502020204030204"/>
                <a:ea typeface="+mn-ea"/>
                <a:cs typeface="+mn-cs"/>
              </a:rPr>
              <a:t>Mittal Consulting</a:t>
            </a:r>
          </a:p>
        </p:txBody>
      </p:sp>
      <p:sp>
        <p:nvSpPr>
          <p:cNvPr id="9" name="Footer Placeholder 7">
            <a:extLst>
              <a:ext uri="{FF2B5EF4-FFF2-40B4-BE49-F238E27FC236}">
                <a16:creationId xmlns:a16="http://schemas.microsoft.com/office/drawing/2014/main" id="{E7476899-1B70-42D0-AB31-A7D97DF53E14}"/>
              </a:ext>
            </a:extLst>
          </p:cNvPr>
          <p:cNvSpPr txBox="1">
            <a:spLocks/>
          </p:cNvSpPr>
          <p:nvPr/>
        </p:nvSpPr>
        <p:spPr>
          <a:xfrm>
            <a:off x="9290692" y="6492899"/>
            <a:ext cx="2895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500" b="1" i="0" u="sng" strike="noStrike" kern="1200" cap="none" spc="0" normalizeH="0" baseline="0" noProof="0" dirty="0">
                <a:ln>
                  <a:noFill/>
                </a:ln>
                <a:solidFill>
                  <a:srgbClr val="0070C0"/>
                </a:solidFill>
                <a:effectLst/>
                <a:uLnTx/>
                <a:uFillTx/>
                <a:latin typeface="Calibri" panose="020F0502020204030204"/>
                <a:ea typeface="+mn-ea"/>
                <a:cs typeface="+mn-cs"/>
              </a:rPr>
              <a:t>www.katalystwealth.com</a:t>
            </a:r>
          </a:p>
        </p:txBody>
      </p:sp>
      <p:pic>
        <p:nvPicPr>
          <p:cNvPr id="4" name="Picture 3">
            <a:extLst>
              <a:ext uri="{FF2B5EF4-FFF2-40B4-BE49-F238E27FC236}">
                <a16:creationId xmlns:a16="http://schemas.microsoft.com/office/drawing/2014/main" id="{636F810C-0307-4BF5-8F0C-21550097FEBF}"/>
              </a:ext>
            </a:extLst>
          </p:cNvPr>
          <p:cNvPicPr>
            <a:picLocks noChangeAspect="1"/>
          </p:cNvPicPr>
          <p:nvPr/>
        </p:nvPicPr>
        <p:blipFill>
          <a:blip r:embed="rId2"/>
          <a:stretch>
            <a:fillRect/>
          </a:stretch>
        </p:blipFill>
        <p:spPr>
          <a:xfrm>
            <a:off x="4702675" y="1349530"/>
            <a:ext cx="2780942" cy="1178038"/>
          </a:xfrm>
          <a:prstGeom prst="rect">
            <a:avLst/>
          </a:prstGeom>
        </p:spPr>
      </p:pic>
      <p:sp>
        <p:nvSpPr>
          <p:cNvPr id="3" name="Slide Number Placeholder 2">
            <a:extLst>
              <a:ext uri="{FF2B5EF4-FFF2-40B4-BE49-F238E27FC236}">
                <a16:creationId xmlns:a16="http://schemas.microsoft.com/office/drawing/2014/main" id="{C9C47F7B-E53F-4CA9-9555-AA0E89CA3F72}"/>
              </a:ext>
            </a:extLst>
          </p:cNvPr>
          <p:cNvSpPr>
            <a:spLocks noGrp="1"/>
          </p:cNvSpPr>
          <p:nvPr>
            <p:ph type="sldNum" sz="quarter" idx="12"/>
          </p:nvPr>
        </p:nvSpPr>
        <p:spPr>
          <a:xfrm>
            <a:off x="4730151" y="6492874"/>
            <a:ext cx="2743200" cy="365125"/>
          </a:xfrm>
        </p:spPr>
        <p:txBody>
          <a:bodyPr/>
          <a:lstStyle/>
          <a:p>
            <a:pPr algn="ctr"/>
            <a:fld id="{61EE498F-2481-4D25-A25D-E78A7BC24141}" type="slidenum">
              <a:rPr lang="en-IN" smtClean="0"/>
              <a:pPr algn="ctr"/>
              <a:t>20</a:t>
            </a:fld>
            <a:endParaRPr lang="en-IN" dirty="0"/>
          </a:p>
        </p:txBody>
      </p:sp>
    </p:spTree>
    <p:extLst>
      <p:ext uri="{BB962C8B-B14F-4D97-AF65-F5344CB8AC3E}">
        <p14:creationId xmlns:p14="http://schemas.microsoft.com/office/powerpoint/2010/main" val="11973784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13072</TotalTime>
  <Words>1628</Words>
  <Application>Microsoft Office PowerPoint</Application>
  <PresentationFormat>Widescreen</PresentationFormat>
  <Paragraphs>247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Bahnschrift Condensed</vt:lpstr>
      <vt:lpstr>Calibri</vt:lpstr>
      <vt:lpstr>Calibri (body)</vt:lpstr>
      <vt:lpstr>Calibri Light</vt:lpstr>
      <vt:lpstr>Office Theme</vt:lpstr>
      <vt:lpstr>Repco Home Finance (NSE – REPCOHOME)</vt:lpstr>
      <vt:lpstr>About me</vt:lpstr>
      <vt:lpstr>Disclaimer</vt:lpstr>
      <vt:lpstr>Thought process</vt:lpstr>
      <vt:lpstr>Basic numbers</vt:lpstr>
      <vt:lpstr>Business Model</vt:lpstr>
      <vt:lpstr>Business Model</vt:lpstr>
      <vt:lpstr>Business Model</vt:lpstr>
      <vt:lpstr>Investment Rationale</vt:lpstr>
      <vt:lpstr>Loan Book</vt:lpstr>
      <vt:lpstr>Branch Expansion</vt:lpstr>
      <vt:lpstr>Asset Quality</vt:lpstr>
      <vt:lpstr>Higher Provisioning</vt:lpstr>
      <vt:lpstr>Cost of funds, Yield and Spread</vt:lpstr>
      <vt:lpstr>Growth + low credit cost</vt:lpstr>
      <vt:lpstr>Valuations</vt:lpstr>
      <vt:lpstr>10 Years P/B</vt:lpstr>
      <vt:lpstr>Risks/concerns</vt:lpstr>
      <vt:lpstr>Resources</vt:lpstr>
      <vt:lpstr> Thank You  For more information, please contact  Ekansh Mittal Founder, Katalyst Wealth  Email: info@katalystwealth.com web: www.katalystwealth.com  Twitter - @katalystwealth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Situations Investing</dc:title>
  <dc:creator>Ekansh Mittal</dc:creator>
  <cp:lastModifiedBy>Ekansh Mittal</cp:lastModifiedBy>
  <cp:revision>333</cp:revision>
  <dcterms:created xsi:type="dcterms:W3CDTF">2019-12-19T06:50:39Z</dcterms:created>
  <dcterms:modified xsi:type="dcterms:W3CDTF">2024-08-22T03:01:56Z</dcterms:modified>
</cp:coreProperties>
</file>